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70" r:id="rId4"/>
    <p:sldId id="432" r:id="rId5"/>
    <p:sldId id="443" r:id="rId6"/>
    <p:sldId id="451" r:id="rId7"/>
    <p:sldId id="452" r:id="rId8"/>
    <p:sldId id="453" r:id="rId9"/>
    <p:sldId id="454" r:id="rId10"/>
    <p:sldId id="455" r:id="rId11"/>
    <p:sldId id="44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7" r:id="rId22"/>
    <p:sldId id="4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B1F41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proposal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thesis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6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6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6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B7345CFF-4BE2-431D-B222-16F7B5E9123D}" type="pres">
      <dgm:prSet presAssocID="{E1EF6AC9-86D1-40A6-BC5F-98EE574FDA86}" presName="textNode" presStyleLbl="node1" presStyleIdx="3" presStyleCnt="6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4" presStyleCnt="6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4953A0A0-C6EB-41F5-808D-57E2292FC90A}" srcId="{774641EC-8AE5-4112-AE67-09515D7F0649}" destId="{A13A4111-26D9-461B-9B27-59BFB4B9D472}" srcOrd="4" destOrd="0" parTransId="{098DAD17-B3D1-4B8C-9A92-4C7D195824E6}" sibTransId="{A05EC5DF-A3E5-487B-B69D-4095D6864E26}"/>
    <dgm:cxn modelId="{3F9508C9-DFE1-4E38-A8B5-C4F171154ABC}" srcId="{774641EC-8AE5-4112-AE67-09515D7F0649}" destId="{E1EF6AC9-86D1-40A6-BC5F-98EE574FDA86}" srcOrd="3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5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78D9DBE6-EF82-4D42-92EA-0CF9729CACF5}" type="presParOf" srcId="{6BA1A01E-A51E-47B7-B773-ECD4167AB294}" destId="{B7345CFF-4BE2-431D-B222-16F7B5E9123D}" srcOrd="6" destOrd="0" presId="urn:microsoft.com/office/officeart/2005/8/layout/hProcess9"/>
    <dgm:cxn modelId="{0669409F-E627-4187-9EED-7DF6BA61A70C}" type="presParOf" srcId="{6BA1A01E-A51E-47B7-B773-ECD4167AB294}" destId="{E36F030F-BD56-40C0-828A-0DAA54AED710}" srcOrd="7" destOrd="0" presId="urn:microsoft.com/office/officeart/2005/8/layout/hProcess9"/>
    <dgm:cxn modelId="{70CCADAC-40BB-44BA-BB7E-6C2B9645CD3F}" type="presParOf" srcId="{6BA1A01E-A51E-47B7-B773-ECD4167AB294}" destId="{92470696-145C-4322-8EBF-71C251495ED7}" srcOrd="8" destOrd="0" presId="urn:microsoft.com/office/officeart/2005/8/layout/hProcess9"/>
    <dgm:cxn modelId="{8E0D8755-940E-41A3-98AA-B7340CE3445E}" type="presParOf" srcId="{6BA1A01E-A51E-47B7-B773-ECD4167AB294}" destId="{E575DA22-4100-4BE2-A742-0AC1367DD29E}" srcOrd="9" destOrd="0" presId="urn:microsoft.com/office/officeart/2005/8/layout/hProcess9"/>
    <dgm:cxn modelId="{BCF53C4E-2497-4389-A263-BCF86C3A6FA1}" type="presParOf" srcId="{6BA1A01E-A51E-47B7-B773-ECD4167AB294}" destId="{B9EA9FBB-954A-4027-AD6B-257320A60DF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61809B-0C4C-4CC7-AF34-A63791231E86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DE028A7-AB97-43FD-809D-0227FC37E649}">
      <dgm:prSet/>
      <dgm:spPr/>
      <dgm:t>
        <a:bodyPr/>
        <a:lstStyle/>
        <a:p>
          <a:r>
            <a:rPr lang="en-US" dirty="0"/>
            <a:t>Annual advisory committee meeting—if  proposal and final exams don’t occur</a:t>
          </a:r>
        </a:p>
      </dgm:t>
    </dgm:pt>
    <dgm:pt modelId="{DD72EE28-883C-4D24-B440-ABFCC7B14DE2}" type="parTrans" cxnId="{0B4A08D2-A5DC-4BF1-B5FB-AFF38328511B}">
      <dgm:prSet/>
      <dgm:spPr/>
      <dgm:t>
        <a:bodyPr/>
        <a:lstStyle/>
        <a:p>
          <a:endParaRPr lang="en-US"/>
        </a:p>
      </dgm:t>
    </dgm:pt>
    <dgm:pt modelId="{C906FDFD-739A-4949-B264-107BFED29543}" type="sibTrans" cxnId="{0B4A08D2-A5DC-4BF1-B5FB-AFF38328511B}">
      <dgm:prSet/>
      <dgm:spPr/>
      <dgm:t>
        <a:bodyPr/>
        <a:lstStyle/>
        <a:p>
          <a:endParaRPr lang="en-US"/>
        </a:p>
      </dgm:t>
    </dgm:pt>
    <dgm:pt modelId="{7EBEED6D-50AD-4BB8-83A3-23249621D4C5}">
      <dgm:prSet/>
      <dgm:spPr/>
      <dgm:t>
        <a:bodyPr/>
        <a:lstStyle/>
        <a:p>
          <a:r>
            <a:rPr lang="en-US"/>
            <a:t>Detailed timeline beyond POS</a:t>
          </a:r>
        </a:p>
      </dgm:t>
    </dgm:pt>
    <dgm:pt modelId="{2BEB708C-1CF2-4110-9E3D-B1930FCB2619}" type="parTrans" cxnId="{095FA92B-50B1-4960-8217-5A030263AD03}">
      <dgm:prSet/>
      <dgm:spPr/>
      <dgm:t>
        <a:bodyPr/>
        <a:lstStyle/>
        <a:p>
          <a:endParaRPr lang="en-US"/>
        </a:p>
      </dgm:t>
    </dgm:pt>
    <dgm:pt modelId="{DFAD15A0-7469-47CD-8584-BC3C9548AC3F}" type="sibTrans" cxnId="{095FA92B-50B1-4960-8217-5A030263AD03}">
      <dgm:prSet/>
      <dgm:spPr/>
      <dgm:t>
        <a:bodyPr/>
        <a:lstStyle/>
        <a:p>
          <a:endParaRPr lang="en-US"/>
        </a:p>
      </dgm:t>
    </dgm:pt>
    <dgm:pt modelId="{5D984568-A0A6-40C0-8B87-A21BC0F98122}">
      <dgm:prSet/>
      <dgm:spPr/>
      <dgm:t>
        <a:bodyPr/>
        <a:lstStyle/>
        <a:p>
          <a:r>
            <a:rPr lang="en-US" dirty="0"/>
            <a:t>Participation in enrichment activities:  seminars, conferences, fellowships</a:t>
          </a:r>
        </a:p>
      </dgm:t>
    </dgm:pt>
    <dgm:pt modelId="{191F7255-B784-4A50-B138-BD9D16B92158}" type="parTrans" cxnId="{F1EFB13C-C938-4EBF-B427-B7C541A40621}">
      <dgm:prSet/>
      <dgm:spPr/>
      <dgm:t>
        <a:bodyPr/>
        <a:lstStyle/>
        <a:p>
          <a:endParaRPr lang="en-US"/>
        </a:p>
      </dgm:t>
    </dgm:pt>
    <dgm:pt modelId="{16B624CA-FBEC-49A5-A085-4868B9210C08}" type="sibTrans" cxnId="{F1EFB13C-C938-4EBF-B427-B7C541A40621}">
      <dgm:prSet/>
      <dgm:spPr/>
      <dgm:t>
        <a:bodyPr/>
        <a:lstStyle/>
        <a:p>
          <a:endParaRPr lang="en-US"/>
        </a:p>
      </dgm:t>
    </dgm:pt>
    <dgm:pt modelId="{11311AE1-1914-4C7D-8F7B-559A338DD6E3}">
      <dgm:prSet/>
      <dgm:spPr/>
      <dgm:t>
        <a:bodyPr/>
        <a:lstStyle/>
        <a:p>
          <a:r>
            <a:rPr lang="en-US"/>
            <a:t>Presentation at conferences</a:t>
          </a:r>
        </a:p>
      </dgm:t>
    </dgm:pt>
    <dgm:pt modelId="{9F83F7B7-F351-4F06-A211-472A8C76AEE2}" type="parTrans" cxnId="{4B0FBB34-EB07-457E-82D8-53077B6C9B61}">
      <dgm:prSet/>
      <dgm:spPr/>
      <dgm:t>
        <a:bodyPr/>
        <a:lstStyle/>
        <a:p>
          <a:endParaRPr lang="en-US"/>
        </a:p>
      </dgm:t>
    </dgm:pt>
    <dgm:pt modelId="{2D52A046-4DA7-4405-A424-769D140A8477}" type="sibTrans" cxnId="{4B0FBB34-EB07-457E-82D8-53077B6C9B61}">
      <dgm:prSet/>
      <dgm:spPr/>
      <dgm:t>
        <a:bodyPr/>
        <a:lstStyle/>
        <a:p>
          <a:endParaRPr lang="en-US"/>
        </a:p>
      </dgm:t>
    </dgm:pt>
    <dgm:pt modelId="{986F1CF9-2440-48D2-A4CD-6DB613390DD8}">
      <dgm:prSet/>
      <dgm:spPr/>
      <dgm:t>
        <a:bodyPr/>
        <a:lstStyle/>
        <a:p>
          <a:r>
            <a:rPr lang="en-US" dirty="0"/>
            <a:t>Publication in peer-reviewed journals</a:t>
          </a:r>
        </a:p>
      </dgm:t>
    </dgm:pt>
    <dgm:pt modelId="{B96FEDE9-09F1-466E-AE91-79491D9A7F7C}" type="parTrans" cxnId="{23C4AAD5-12B6-4FE1-9FAE-A3CA08FAFC08}">
      <dgm:prSet/>
      <dgm:spPr/>
      <dgm:t>
        <a:bodyPr/>
        <a:lstStyle/>
        <a:p>
          <a:endParaRPr lang="en-US"/>
        </a:p>
      </dgm:t>
    </dgm:pt>
    <dgm:pt modelId="{A9789F5E-ED06-45CC-BA7E-9180A7BBBF6E}" type="sibTrans" cxnId="{23C4AAD5-12B6-4FE1-9FAE-A3CA08FAFC08}">
      <dgm:prSet/>
      <dgm:spPr/>
      <dgm:t>
        <a:bodyPr/>
        <a:lstStyle/>
        <a:p>
          <a:endParaRPr lang="en-US"/>
        </a:p>
      </dgm:t>
    </dgm:pt>
    <dgm:pt modelId="{3E00931C-96F6-4237-8086-BFCAC404E5A3}" type="pres">
      <dgm:prSet presAssocID="{BE61809B-0C4C-4CC7-AF34-A63791231E86}" presName="vert0" presStyleCnt="0">
        <dgm:presLayoutVars>
          <dgm:dir/>
          <dgm:animOne val="branch"/>
          <dgm:animLvl val="lvl"/>
        </dgm:presLayoutVars>
      </dgm:prSet>
      <dgm:spPr/>
    </dgm:pt>
    <dgm:pt modelId="{A2CBB219-638D-4832-8766-6267B26DF229}" type="pres">
      <dgm:prSet presAssocID="{5DE028A7-AB97-43FD-809D-0227FC37E649}" presName="thickLine" presStyleLbl="alignNode1" presStyleIdx="0" presStyleCnt="5"/>
      <dgm:spPr/>
    </dgm:pt>
    <dgm:pt modelId="{8195175C-DB0D-448F-8DD3-D1C608A6E9DF}" type="pres">
      <dgm:prSet presAssocID="{5DE028A7-AB97-43FD-809D-0227FC37E649}" presName="horz1" presStyleCnt="0"/>
      <dgm:spPr/>
    </dgm:pt>
    <dgm:pt modelId="{CE9AF4E3-A675-44DE-9DDD-46048ADFDD2E}" type="pres">
      <dgm:prSet presAssocID="{5DE028A7-AB97-43FD-809D-0227FC37E649}" presName="tx1" presStyleLbl="revTx" presStyleIdx="0" presStyleCnt="5"/>
      <dgm:spPr/>
    </dgm:pt>
    <dgm:pt modelId="{AACCCBF8-07BB-41A1-A0BA-F391A67C388A}" type="pres">
      <dgm:prSet presAssocID="{5DE028A7-AB97-43FD-809D-0227FC37E649}" presName="vert1" presStyleCnt="0"/>
      <dgm:spPr/>
    </dgm:pt>
    <dgm:pt modelId="{611A7927-32E2-4EEC-B1C2-67748CD548FC}" type="pres">
      <dgm:prSet presAssocID="{7EBEED6D-50AD-4BB8-83A3-23249621D4C5}" presName="thickLine" presStyleLbl="alignNode1" presStyleIdx="1" presStyleCnt="5"/>
      <dgm:spPr/>
    </dgm:pt>
    <dgm:pt modelId="{D6D503FE-DF18-4501-A749-EB345AAA605B}" type="pres">
      <dgm:prSet presAssocID="{7EBEED6D-50AD-4BB8-83A3-23249621D4C5}" presName="horz1" presStyleCnt="0"/>
      <dgm:spPr/>
    </dgm:pt>
    <dgm:pt modelId="{8B712341-C249-40B3-AED5-464F5C7865A4}" type="pres">
      <dgm:prSet presAssocID="{7EBEED6D-50AD-4BB8-83A3-23249621D4C5}" presName="tx1" presStyleLbl="revTx" presStyleIdx="1" presStyleCnt="5"/>
      <dgm:spPr/>
    </dgm:pt>
    <dgm:pt modelId="{2A17F8D8-71C5-4375-8300-3FFD8A4C6A43}" type="pres">
      <dgm:prSet presAssocID="{7EBEED6D-50AD-4BB8-83A3-23249621D4C5}" presName="vert1" presStyleCnt="0"/>
      <dgm:spPr/>
    </dgm:pt>
    <dgm:pt modelId="{E444FC47-DEB4-41FA-8CCD-C7F51D3002D2}" type="pres">
      <dgm:prSet presAssocID="{5D984568-A0A6-40C0-8B87-A21BC0F98122}" presName="thickLine" presStyleLbl="alignNode1" presStyleIdx="2" presStyleCnt="5"/>
      <dgm:spPr/>
    </dgm:pt>
    <dgm:pt modelId="{803F6025-AEE7-456F-820B-41EBC0912F15}" type="pres">
      <dgm:prSet presAssocID="{5D984568-A0A6-40C0-8B87-A21BC0F98122}" presName="horz1" presStyleCnt="0"/>
      <dgm:spPr/>
    </dgm:pt>
    <dgm:pt modelId="{94DF44A2-F00C-4BBB-9EE7-D987D9E6C2B7}" type="pres">
      <dgm:prSet presAssocID="{5D984568-A0A6-40C0-8B87-A21BC0F98122}" presName="tx1" presStyleLbl="revTx" presStyleIdx="2" presStyleCnt="5"/>
      <dgm:spPr/>
    </dgm:pt>
    <dgm:pt modelId="{ED862D24-D822-4E89-B4BE-41C902FA442D}" type="pres">
      <dgm:prSet presAssocID="{5D984568-A0A6-40C0-8B87-A21BC0F98122}" presName="vert1" presStyleCnt="0"/>
      <dgm:spPr/>
    </dgm:pt>
    <dgm:pt modelId="{8962FBBE-E4C8-421C-942C-DA847D3F83E1}" type="pres">
      <dgm:prSet presAssocID="{11311AE1-1914-4C7D-8F7B-559A338DD6E3}" presName="thickLine" presStyleLbl="alignNode1" presStyleIdx="3" presStyleCnt="5"/>
      <dgm:spPr/>
    </dgm:pt>
    <dgm:pt modelId="{7746CC60-16A3-449B-A387-41FA0F3B02F2}" type="pres">
      <dgm:prSet presAssocID="{11311AE1-1914-4C7D-8F7B-559A338DD6E3}" presName="horz1" presStyleCnt="0"/>
      <dgm:spPr/>
    </dgm:pt>
    <dgm:pt modelId="{6D5816BA-169B-4644-B1AF-EBD43C694545}" type="pres">
      <dgm:prSet presAssocID="{11311AE1-1914-4C7D-8F7B-559A338DD6E3}" presName="tx1" presStyleLbl="revTx" presStyleIdx="3" presStyleCnt="5"/>
      <dgm:spPr/>
    </dgm:pt>
    <dgm:pt modelId="{D4E57978-9F80-45CB-ACB2-806ECF3746FC}" type="pres">
      <dgm:prSet presAssocID="{11311AE1-1914-4C7D-8F7B-559A338DD6E3}" presName="vert1" presStyleCnt="0"/>
      <dgm:spPr/>
    </dgm:pt>
    <dgm:pt modelId="{AE7A0740-3779-4FC1-8C2E-32444D84764C}" type="pres">
      <dgm:prSet presAssocID="{986F1CF9-2440-48D2-A4CD-6DB613390DD8}" presName="thickLine" presStyleLbl="alignNode1" presStyleIdx="4" presStyleCnt="5"/>
      <dgm:spPr/>
    </dgm:pt>
    <dgm:pt modelId="{116B189D-60F4-4A88-9068-1B24800BD36D}" type="pres">
      <dgm:prSet presAssocID="{986F1CF9-2440-48D2-A4CD-6DB613390DD8}" presName="horz1" presStyleCnt="0"/>
      <dgm:spPr/>
    </dgm:pt>
    <dgm:pt modelId="{82D9C0DD-B086-486F-9239-AFB563AAF821}" type="pres">
      <dgm:prSet presAssocID="{986F1CF9-2440-48D2-A4CD-6DB613390DD8}" presName="tx1" presStyleLbl="revTx" presStyleIdx="4" presStyleCnt="5"/>
      <dgm:spPr/>
    </dgm:pt>
    <dgm:pt modelId="{8F3AB89B-7C1D-4C80-8E66-B73DBDAD3E50}" type="pres">
      <dgm:prSet presAssocID="{986F1CF9-2440-48D2-A4CD-6DB613390DD8}" presName="vert1" presStyleCnt="0"/>
      <dgm:spPr/>
    </dgm:pt>
  </dgm:ptLst>
  <dgm:cxnLst>
    <dgm:cxn modelId="{095FA92B-50B1-4960-8217-5A030263AD03}" srcId="{BE61809B-0C4C-4CC7-AF34-A63791231E86}" destId="{7EBEED6D-50AD-4BB8-83A3-23249621D4C5}" srcOrd="1" destOrd="0" parTransId="{2BEB708C-1CF2-4110-9E3D-B1930FCB2619}" sibTransId="{DFAD15A0-7469-47CD-8584-BC3C9548AC3F}"/>
    <dgm:cxn modelId="{4B0FBB34-EB07-457E-82D8-53077B6C9B61}" srcId="{BE61809B-0C4C-4CC7-AF34-A63791231E86}" destId="{11311AE1-1914-4C7D-8F7B-559A338DD6E3}" srcOrd="3" destOrd="0" parTransId="{9F83F7B7-F351-4F06-A211-472A8C76AEE2}" sibTransId="{2D52A046-4DA7-4405-A424-769D140A8477}"/>
    <dgm:cxn modelId="{743D9B38-4E96-45D7-BCF1-E752DFB00A5E}" type="presOf" srcId="{BE61809B-0C4C-4CC7-AF34-A63791231E86}" destId="{3E00931C-96F6-4237-8086-BFCAC404E5A3}" srcOrd="0" destOrd="0" presId="urn:microsoft.com/office/officeart/2008/layout/LinedList"/>
    <dgm:cxn modelId="{6863C939-FD58-471F-B6CA-8B2E502DD910}" type="presOf" srcId="{11311AE1-1914-4C7D-8F7B-559A338DD6E3}" destId="{6D5816BA-169B-4644-B1AF-EBD43C694545}" srcOrd="0" destOrd="0" presId="urn:microsoft.com/office/officeart/2008/layout/LinedList"/>
    <dgm:cxn modelId="{F1EFB13C-C938-4EBF-B427-B7C541A40621}" srcId="{BE61809B-0C4C-4CC7-AF34-A63791231E86}" destId="{5D984568-A0A6-40C0-8B87-A21BC0F98122}" srcOrd="2" destOrd="0" parTransId="{191F7255-B784-4A50-B138-BD9D16B92158}" sibTransId="{16B624CA-FBEC-49A5-A085-4868B9210C08}"/>
    <dgm:cxn modelId="{25B44549-29F8-4CDE-B83C-B4E5E8E437FC}" type="presOf" srcId="{5DE028A7-AB97-43FD-809D-0227FC37E649}" destId="{CE9AF4E3-A675-44DE-9DDD-46048ADFDD2E}" srcOrd="0" destOrd="0" presId="urn:microsoft.com/office/officeart/2008/layout/LinedList"/>
    <dgm:cxn modelId="{2F458350-95EC-4BEF-87AE-BCC2C4E82E75}" type="presOf" srcId="{7EBEED6D-50AD-4BB8-83A3-23249621D4C5}" destId="{8B712341-C249-40B3-AED5-464F5C7865A4}" srcOrd="0" destOrd="0" presId="urn:microsoft.com/office/officeart/2008/layout/LinedList"/>
    <dgm:cxn modelId="{1AA0D355-E22C-4740-84E2-D6E0C92CE1F4}" type="presOf" srcId="{986F1CF9-2440-48D2-A4CD-6DB613390DD8}" destId="{82D9C0DD-B086-486F-9239-AFB563AAF821}" srcOrd="0" destOrd="0" presId="urn:microsoft.com/office/officeart/2008/layout/LinedList"/>
    <dgm:cxn modelId="{0B4A08D2-A5DC-4BF1-B5FB-AFF38328511B}" srcId="{BE61809B-0C4C-4CC7-AF34-A63791231E86}" destId="{5DE028A7-AB97-43FD-809D-0227FC37E649}" srcOrd="0" destOrd="0" parTransId="{DD72EE28-883C-4D24-B440-ABFCC7B14DE2}" sibTransId="{C906FDFD-739A-4949-B264-107BFED29543}"/>
    <dgm:cxn modelId="{23C4AAD5-12B6-4FE1-9FAE-A3CA08FAFC08}" srcId="{BE61809B-0C4C-4CC7-AF34-A63791231E86}" destId="{986F1CF9-2440-48D2-A4CD-6DB613390DD8}" srcOrd="4" destOrd="0" parTransId="{B96FEDE9-09F1-466E-AE91-79491D9A7F7C}" sibTransId="{A9789F5E-ED06-45CC-BA7E-9180A7BBBF6E}"/>
    <dgm:cxn modelId="{DB44E2FC-9C0F-4056-B05D-023266124296}" type="presOf" srcId="{5D984568-A0A6-40C0-8B87-A21BC0F98122}" destId="{94DF44A2-F00C-4BBB-9EE7-D987D9E6C2B7}" srcOrd="0" destOrd="0" presId="urn:microsoft.com/office/officeart/2008/layout/LinedList"/>
    <dgm:cxn modelId="{9F1134EE-A427-4E22-97D8-D74A9E2AABDC}" type="presParOf" srcId="{3E00931C-96F6-4237-8086-BFCAC404E5A3}" destId="{A2CBB219-638D-4832-8766-6267B26DF229}" srcOrd="0" destOrd="0" presId="urn:microsoft.com/office/officeart/2008/layout/LinedList"/>
    <dgm:cxn modelId="{E382807A-B2E8-470B-AC91-9824E0FFEABE}" type="presParOf" srcId="{3E00931C-96F6-4237-8086-BFCAC404E5A3}" destId="{8195175C-DB0D-448F-8DD3-D1C608A6E9DF}" srcOrd="1" destOrd="0" presId="urn:microsoft.com/office/officeart/2008/layout/LinedList"/>
    <dgm:cxn modelId="{A5888939-5661-4E04-9AE3-31EF7DA89A5E}" type="presParOf" srcId="{8195175C-DB0D-448F-8DD3-D1C608A6E9DF}" destId="{CE9AF4E3-A675-44DE-9DDD-46048ADFDD2E}" srcOrd="0" destOrd="0" presId="urn:microsoft.com/office/officeart/2008/layout/LinedList"/>
    <dgm:cxn modelId="{544C73B0-2AA7-4EF0-A28A-F1B9556134EC}" type="presParOf" srcId="{8195175C-DB0D-448F-8DD3-D1C608A6E9DF}" destId="{AACCCBF8-07BB-41A1-A0BA-F391A67C388A}" srcOrd="1" destOrd="0" presId="urn:microsoft.com/office/officeart/2008/layout/LinedList"/>
    <dgm:cxn modelId="{05764109-84CE-4C0F-AA0B-4FE8E2BC73B4}" type="presParOf" srcId="{3E00931C-96F6-4237-8086-BFCAC404E5A3}" destId="{611A7927-32E2-4EEC-B1C2-67748CD548FC}" srcOrd="2" destOrd="0" presId="urn:microsoft.com/office/officeart/2008/layout/LinedList"/>
    <dgm:cxn modelId="{0FA0B97C-188E-45D9-AA2C-18F25A69CE58}" type="presParOf" srcId="{3E00931C-96F6-4237-8086-BFCAC404E5A3}" destId="{D6D503FE-DF18-4501-A749-EB345AAA605B}" srcOrd="3" destOrd="0" presId="urn:microsoft.com/office/officeart/2008/layout/LinedList"/>
    <dgm:cxn modelId="{8115D86A-568F-4F0A-B4F3-D696673D3F36}" type="presParOf" srcId="{D6D503FE-DF18-4501-A749-EB345AAA605B}" destId="{8B712341-C249-40B3-AED5-464F5C7865A4}" srcOrd="0" destOrd="0" presId="urn:microsoft.com/office/officeart/2008/layout/LinedList"/>
    <dgm:cxn modelId="{6B77561E-DB02-4C5B-AA5A-6DA825F4F7BE}" type="presParOf" srcId="{D6D503FE-DF18-4501-A749-EB345AAA605B}" destId="{2A17F8D8-71C5-4375-8300-3FFD8A4C6A43}" srcOrd="1" destOrd="0" presId="urn:microsoft.com/office/officeart/2008/layout/LinedList"/>
    <dgm:cxn modelId="{8B7A8D7F-BC01-495F-AECE-DEE04EF3B502}" type="presParOf" srcId="{3E00931C-96F6-4237-8086-BFCAC404E5A3}" destId="{E444FC47-DEB4-41FA-8CCD-C7F51D3002D2}" srcOrd="4" destOrd="0" presId="urn:microsoft.com/office/officeart/2008/layout/LinedList"/>
    <dgm:cxn modelId="{30389DB2-647A-4E5B-A904-62E1007F9E7B}" type="presParOf" srcId="{3E00931C-96F6-4237-8086-BFCAC404E5A3}" destId="{803F6025-AEE7-456F-820B-41EBC0912F15}" srcOrd="5" destOrd="0" presId="urn:microsoft.com/office/officeart/2008/layout/LinedList"/>
    <dgm:cxn modelId="{56DA23B6-D63F-4DA9-A847-0E9032E154AB}" type="presParOf" srcId="{803F6025-AEE7-456F-820B-41EBC0912F15}" destId="{94DF44A2-F00C-4BBB-9EE7-D987D9E6C2B7}" srcOrd="0" destOrd="0" presId="urn:microsoft.com/office/officeart/2008/layout/LinedList"/>
    <dgm:cxn modelId="{7FCE1C98-AC48-43BE-9F82-F3EB2C46964E}" type="presParOf" srcId="{803F6025-AEE7-456F-820B-41EBC0912F15}" destId="{ED862D24-D822-4E89-B4BE-41C902FA442D}" srcOrd="1" destOrd="0" presId="urn:microsoft.com/office/officeart/2008/layout/LinedList"/>
    <dgm:cxn modelId="{4FC07F01-4EF1-48F4-AF64-581B0AFC849E}" type="presParOf" srcId="{3E00931C-96F6-4237-8086-BFCAC404E5A3}" destId="{8962FBBE-E4C8-421C-942C-DA847D3F83E1}" srcOrd="6" destOrd="0" presId="urn:microsoft.com/office/officeart/2008/layout/LinedList"/>
    <dgm:cxn modelId="{2CB9E24F-7244-4F7B-A663-F4EEA7FDDA39}" type="presParOf" srcId="{3E00931C-96F6-4237-8086-BFCAC404E5A3}" destId="{7746CC60-16A3-449B-A387-41FA0F3B02F2}" srcOrd="7" destOrd="0" presId="urn:microsoft.com/office/officeart/2008/layout/LinedList"/>
    <dgm:cxn modelId="{E5AAACAD-8968-4493-BAB1-AFF116A94A38}" type="presParOf" srcId="{7746CC60-16A3-449B-A387-41FA0F3B02F2}" destId="{6D5816BA-169B-4644-B1AF-EBD43C694545}" srcOrd="0" destOrd="0" presId="urn:microsoft.com/office/officeart/2008/layout/LinedList"/>
    <dgm:cxn modelId="{A2008BEF-28D4-4C8B-9460-4E33543C6A40}" type="presParOf" srcId="{7746CC60-16A3-449B-A387-41FA0F3B02F2}" destId="{D4E57978-9F80-45CB-ACB2-806ECF3746FC}" srcOrd="1" destOrd="0" presId="urn:microsoft.com/office/officeart/2008/layout/LinedList"/>
    <dgm:cxn modelId="{E9C0AB4D-DDC3-4C15-8C3D-196B9A9F7391}" type="presParOf" srcId="{3E00931C-96F6-4237-8086-BFCAC404E5A3}" destId="{AE7A0740-3779-4FC1-8C2E-32444D84764C}" srcOrd="8" destOrd="0" presId="urn:microsoft.com/office/officeart/2008/layout/LinedList"/>
    <dgm:cxn modelId="{16216D7A-048F-4035-8310-7E81D2D98EEF}" type="presParOf" srcId="{3E00931C-96F6-4237-8086-BFCAC404E5A3}" destId="{116B189D-60F4-4A88-9068-1B24800BD36D}" srcOrd="9" destOrd="0" presId="urn:microsoft.com/office/officeart/2008/layout/LinedList"/>
    <dgm:cxn modelId="{0957F815-09A7-4FDB-A5B3-70097A66B2F6}" type="presParOf" srcId="{116B189D-60F4-4A88-9068-1B24800BD36D}" destId="{82D9C0DD-B086-486F-9239-AFB563AAF821}" srcOrd="0" destOrd="0" presId="urn:microsoft.com/office/officeart/2008/layout/LinedList"/>
    <dgm:cxn modelId="{16EE4BA2-BECA-42E8-B787-6EB6B51F0F93}" type="presParOf" srcId="{116B189D-60F4-4A88-9068-1B24800BD36D}" destId="{8F3AB89B-7C1D-4C80-8E66-B73DBDAD3E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proposal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thesis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6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6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6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B7345CFF-4BE2-431D-B222-16F7B5E9123D}" type="pres">
      <dgm:prSet presAssocID="{E1EF6AC9-86D1-40A6-BC5F-98EE574FDA86}" presName="textNode" presStyleLbl="node1" presStyleIdx="3" presStyleCnt="6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4" presStyleCnt="6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4953A0A0-C6EB-41F5-808D-57E2292FC90A}" srcId="{774641EC-8AE5-4112-AE67-09515D7F0649}" destId="{A13A4111-26D9-461B-9B27-59BFB4B9D472}" srcOrd="4" destOrd="0" parTransId="{098DAD17-B3D1-4B8C-9A92-4C7D195824E6}" sibTransId="{A05EC5DF-A3E5-487B-B69D-4095D6864E26}"/>
    <dgm:cxn modelId="{3F9508C9-DFE1-4E38-A8B5-C4F171154ABC}" srcId="{774641EC-8AE5-4112-AE67-09515D7F0649}" destId="{E1EF6AC9-86D1-40A6-BC5F-98EE574FDA86}" srcOrd="3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5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78D9DBE6-EF82-4D42-92EA-0CF9729CACF5}" type="presParOf" srcId="{6BA1A01E-A51E-47B7-B773-ECD4167AB294}" destId="{B7345CFF-4BE2-431D-B222-16F7B5E9123D}" srcOrd="6" destOrd="0" presId="urn:microsoft.com/office/officeart/2005/8/layout/hProcess9"/>
    <dgm:cxn modelId="{0669409F-E627-4187-9EED-7DF6BA61A70C}" type="presParOf" srcId="{6BA1A01E-A51E-47B7-B773-ECD4167AB294}" destId="{E36F030F-BD56-40C0-828A-0DAA54AED710}" srcOrd="7" destOrd="0" presId="urn:microsoft.com/office/officeart/2005/8/layout/hProcess9"/>
    <dgm:cxn modelId="{70CCADAC-40BB-44BA-BB7E-6C2B9645CD3F}" type="presParOf" srcId="{6BA1A01E-A51E-47B7-B773-ECD4167AB294}" destId="{92470696-145C-4322-8EBF-71C251495ED7}" srcOrd="8" destOrd="0" presId="urn:microsoft.com/office/officeart/2005/8/layout/hProcess9"/>
    <dgm:cxn modelId="{8E0D8755-940E-41A3-98AA-B7340CE3445E}" type="presParOf" srcId="{6BA1A01E-A51E-47B7-B773-ECD4167AB294}" destId="{E575DA22-4100-4BE2-A742-0AC1367DD29E}" srcOrd="9" destOrd="0" presId="urn:microsoft.com/office/officeart/2005/8/layout/hProcess9"/>
    <dgm:cxn modelId="{BCF53C4E-2497-4389-A263-BCF86C3A6FA1}" type="presParOf" srcId="{6BA1A01E-A51E-47B7-B773-ECD4167AB294}" destId="{B9EA9FBB-954A-4027-AD6B-257320A60DF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proposal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thesis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6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6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6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B7345CFF-4BE2-431D-B222-16F7B5E9123D}" type="pres">
      <dgm:prSet presAssocID="{E1EF6AC9-86D1-40A6-BC5F-98EE574FDA86}" presName="textNode" presStyleLbl="node1" presStyleIdx="3" presStyleCnt="6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4" presStyleCnt="6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4953A0A0-C6EB-41F5-808D-57E2292FC90A}" srcId="{774641EC-8AE5-4112-AE67-09515D7F0649}" destId="{A13A4111-26D9-461B-9B27-59BFB4B9D472}" srcOrd="4" destOrd="0" parTransId="{098DAD17-B3D1-4B8C-9A92-4C7D195824E6}" sibTransId="{A05EC5DF-A3E5-487B-B69D-4095D6864E26}"/>
    <dgm:cxn modelId="{3F9508C9-DFE1-4E38-A8B5-C4F171154ABC}" srcId="{774641EC-8AE5-4112-AE67-09515D7F0649}" destId="{E1EF6AC9-86D1-40A6-BC5F-98EE574FDA86}" srcOrd="3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5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78D9DBE6-EF82-4D42-92EA-0CF9729CACF5}" type="presParOf" srcId="{6BA1A01E-A51E-47B7-B773-ECD4167AB294}" destId="{B7345CFF-4BE2-431D-B222-16F7B5E9123D}" srcOrd="6" destOrd="0" presId="urn:microsoft.com/office/officeart/2005/8/layout/hProcess9"/>
    <dgm:cxn modelId="{0669409F-E627-4187-9EED-7DF6BA61A70C}" type="presParOf" srcId="{6BA1A01E-A51E-47B7-B773-ECD4167AB294}" destId="{E36F030F-BD56-40C0-828A-0DAA54AED710}" srcOrd="7" destOrd="0" presId="urn:microsoft.com/office/officeart/2005/8/layout/hProcess9"/>
    <dgm:cxn modelId="{70CCADAC-40BB-44BA-BB7E-6C2B9645CD3F}" type="presParOf" srcId="{6BA1A01E-A51E-47B7-B773-ECD4167AB294}" destId="{92470696-145C-4322-8EBF-71C251495ED7}" srcOrd="8" destOrd="0" presId="urn:microsoft.com/office/officeart/2005/8/layout/hProcess9"/>
    <dgm:cxn modelId="{8E0D8755-940E-41A3-98AA-B7340CE3445E}" type="presParOf" srcId="{6BA1A01E-A51E-47B7-B773-ECD4167AB294}" destId="{E575DA22-4100-4BE2-A742-0AC1367DD29E}" srcOrd="9" destOrd="0" presId="urn:microsoft.com/office/officeart/2005/8/layout/hProcess9"/>
    <dgm:cxn modelId="{BCF53C4E-2497-4389-A263-BCF86C3A6FA1}" type="presParOf" srcId="{6BA1A01E-A51E-47B7-B773-ECD4167AB294}" destId="{B9EA9FBB-954A-4027-AD6B-257320A60DF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proposal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thesis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6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6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6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B7345CFF-4BE2-431D-B222-16F7B5E9123D}" type="pres">
      <dgm:prSet presAssocID="{E1EF6AC9-86D1-40A6-BC5F-98EE574FDA86}" presName="textNode" presStyleLbl="node1" presStyleIdx="3" presStyleCnt="6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4" presStyleCnt="6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4953A0A0-C6EB-41F5-808D-57E2292FC90A}" srcId="{774641EC-8AE5-4112-AE67-09515D7F0649}" destId="{A13A4111-26D9-461B-9B27-59BFB4B9D472}" srcOrd="4" destOrd="0" parTransId="{098DAD17-B3D1-4B8C-9A92-4C7D195824E6}" sibTransId="{A05EC5DF-A3E5-487B-B69D-4095D6864E26}"/>
    <dgm:cxn modelId="{3F9508C9-DFE1-4E38-A8B5-C4F171154ABC}" srcId="{774641EC-8AE5-4112-AE67-09515D7F0649}" destId="{E1EF6AC9-86D1-40A6-BC5F-98EE574FDA86}" srcOrd="3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5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78D9DBE6-EF82-4D42-92EA-0CF9729CACF5}" type="presParOf" srcId="{6BA1A01E-A51E-47B7-B773-ECD4167AB294}" destId="{B7345CFF-4BE2-431D-B222-16F7B5E9123D}" srcOrd="6" destOrd="0" presId="urn:microsoft.com/office/officeart/2005/8/layout/hProcess9"/>
    <dgm:cxn modelId="{0669409F-E627-4187-9EED-7DF6BA61A70C}" type="presParOf" srcId="{6BA1A01E-A51E-47B7-B773-ECD4167AB294}" destId="{E36F030F-BD56-40C0-828A-0DAA54AED710}" srcOrd="7" destOrd="0" presId="urn:microsoft.com/office/officeart/2005/8/layout/hProcess9"/>
    <dgm:cxn modelId="{70CCADAC-40BB-44BA-BB7E-6C2B9645CD3F}" type="presParOf" srcId="{6BA1A01E-A51E-47B7-B773-ECD4167AB294}" destId="{92470696-145C-4322-8EBF-71C251495ED7}" srcOrd="8" destOrd="0" presId="urn:microsoft.com/office/officeart/2005/8/layout/hProcess9"/>
    <dgm:cxn modelId="{8E0D8755-940E-41A3-98AA-B7340CE3445E}" type="presParOf" srcId="{6BA1A01E-A51E-47B7-B773-ECD4167AB294}" destId="{E575DA22-4100-4BE2-A742-0AC1367DD29E}" srcOrd="9" destOrd="0" presId="urn:microsoft.com/office/officeart/2005/8/layout/hProcess9"/>
    <dgm:cxn modelId="{BCF53C4E-2497-4389-A263-BCF86C3A6FA1}" type="presParOf" srcId="{6BA1A01E-A51E-47B7-B773-ECD4167AB294}" destId="{B9EA9FBB-954A-4027-AD6B-257320A60DF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8850B3-5A4F-422A-9A86-22D109C7A2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93C733-AED7-4884-B0DE-4E7A9A7C7A4A}">
      <dgm:prSet phldrT="[Text]"/>
      <dgm:spPr/>
      <dgm:t>
        <a:bodyPr/>
        <a:lstStyle/>
        <a:p>
          <a:r>
            <a:rPr lang="en-US" b="1" dirty="0"/>
            <a:t>Research credits</a:t>
          </a:r>
        </a:p>
        <a:p>
          <a:r>
            <a:rPr lang="en-US" dirty="0"/>
            <a:t> (6 minimum)</a:t>
          </a:r>
        </a:p>
      </dgm:t>
    </dgm:pt>
    <dgm:pt modelId="{0067DD56-6177-46CD-8B05-6490D170CE53}" type="parTrans" cxnId="{71E321B0-DB1D-4470-8C24-00311D71DEA9}">
      <dgm:prSet/>
      <dgm:spPr/>
      <dgm:t>
        <a:bodyPr/>
        <a:lstStyle/>
        <a:p>
          <a:endParaRPr lang="en-US"/>
        </a:p>
      </dgm:t>
    </dgm:pt>
    <dgm:pt modelId="{DC683D10-DF6C-43D6-9EE7-2ED6E4AEEB0B}" type="sibTrans" cxnId="{71E321B0-DB1D-4470-8C24-00311D71DEA9}">
      <dgm:prSet/>
      <dgm:spPr/>
      <dgm:t>
        <a:bodyPr/>
        <a:lstStyle/>
        <a:p>
          <a:endParaRPr lang="en-US"/>
        </a:p>
      </dgm:t>
    </dgm:pt>
    <dgm:pt modelId="{1D4BFDAE-34BA-4169-AE43-11DE952F08A7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HNFE 5994</a:t>
          </a:r>
        </a:p>
      </dgm:t>
    </dgm:pt>
    <dgm:pt modelId="{E5A1C20E-DC7B-4AB5-80DC-8D0FC90BFE1D}" type="parTrans" cxnId="{21CE2E0E-596A-47EB-A0F2-7FE96D18DCCB}">
      <dgm:prSet/>
      <dgm:spPr/>
      <dgm:t>
        <a:bodyPr/>
        <a:lstStyle/>
        <a:p>
          <a:endParaRPr lang="en-US"/>
        </a:p>
      </dgm:t>
    </dgm:pt>
    <dgm:pt modelId="{189C945F-7D1D-4AD2-A7B3-15E95D0990F0}" type="sibTrans" cxnId="{21CE2E0E-596A-47EB-A0F2-7FE96D18DCCB}">
      <dgm:prSet/>
      <dgm:spPr/>
      <dgm:t>
        <a:bodyPr/>
        <a:lstStyle/>
        <a:p>
          <a:endParaRPr lang="en-US"/>
        </a:p>
      </dgm:t>
    </dgm:pt>
    <dgm:pt modelId="{7DA07B67-1E96-4CCB-B0E5-B972783E7FB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No transfer credits from other degrees </a:t>
          </a:r>
        </a:p>
      </dgm:t>
    </dgm:pt>
    <dgm:pt modelId="{C265BAE7-678F-410C-AAB7-27BA71890213}" type="parTrans" cxnId="{05BBAADC-8DDE-42B2-8B85-C2DE6EE24ED0}">
      <dgm:prSet/>
      <dgm:spPr/>
      <dgm:t>
        <a:bodyPr/>
        <a:lstStyle/>
        <a:p>
          <a:endParaRPr lang="en-US"/>
        </a:p>
      </dgm:t>
    </dgm:pt>
    <dgm:pt modelId="{216125EE-CAB9-457F-AEE3-DACA1718F04A}" type="sibTrans" cxnId="{05BBAADC-8DDE-42B2-8B85-C2DE6EE24ED0}">
      <dgm:prSet/>
      <dgm:spPr/>
      <dgm:t>
        <a:bodyPr/>
        <a:lstStyle/>
        <a:p>
          <a:endParaRPr lang="en-US"/>
        </a:p>
      </dgm:t>
    </dgm:pt>
    <dgm:pt modelId="{C4EDF5ED-433E-4F31-97DD-8F9277B7805D}">
      <dgm:prSet phldrT="[Text]"/>
      <dgm:spPr/>
      <dgm:t>
        <a:bodyPr/>
        <a:lstStyle/>
        <a:p>
          <a:r>
            <a:rPr lang="en-US" b="1" dirty="0"/>
            <a:t>Ethics, Integrity, Diversity and Inclusion* Requirement </a:t>
          </a:r>
        </a:p>
        <a:p>
          <a:r>
            <a:rPr lang="en-US" dirty="0"/>
            <a:t>(4 components)</a:t>
          </a:r>
        </a:p>
      </dgm:t>
    </dgm:pt>
    <dgm:pt modelId="{93CA6A0F-B1FF-4C8C-BCC3-DBF92B9E5C98}" type="parTrans" cxnId="{AF79A23F-0AC0-413A-997A-3DB8A6912634}">
      <dgm:prSet/>
      <dgm:spPr/>
      <dgm:t>
        <a:bodyPr/>
        <a:lstStyle/>
        <a:p>
          <a:endParaRPr lang="en-US"/>
        </a:p>
      </dgm:t>
    </dgm:pt>
    <dgm:pt modelId="{3B8A636E-7504-4043-B408-1B9ABB6A494C}" type="sibTrans" cxnId="{AF79A23F-0AC0-413A-997A-3DB8A6912634}">
      <dgm:prSet/>
      <dgm:spPr/>
      <dgm:t>
        <a:bodyPr/>
        <a:lstStyle/>
        <a:p>
          <a:endParaRPr lang="en-US"/>
        </a:p>
      </dgm:t>
    </dgm:pt>
    <dgm:pt modelId="{7E3532C2-4082-403D-8237-25C6DA4B8265}">
      <dgm:prSet phldrT="[Text]"/>
      <dgm:spPr/>
      <dgm:t>
        <a:bodyPr/>
        <a:lstStyle/>
        <a:p>
          <a:r>
            <a:rPr lang="en-US" b="0" dirty="0">
              <a:solidFill>
                <a:srgbClr val="000000"/>
              </a:solidFill>
            </a:rPr>
            <a:t>Human Subjects Protections Tutorial from the VT Institutional Review Board and/or VT IACUC training </a:t>
          </a:r>
          <a:r>
            <a:rPr lang="en-US" b="1" dirty="0">
              <a:solidFill>
                <a:srgbClr val="000000"/>
              </a:solidFill>
            </a:rPr>
            <a:t>(email certificates to L. Jones)</a:t>
          </a:r>
        </a:p>
      </dgm:t>
    </dgm:pt>
    <dgm:pt modelId="{6BA4B95A-2792-4478-985F-55D2EC044172}" type="parTrans" cxnId="{66E0994C-AA12-4ACE-A876-4DDD453FF84C}">
      <dgm:prSet/>
      <dgm:spPr/>
      <dgm:t>
        <a:bodyPr/>
        <a:lstStyle/>
        <a:p>
          <a:endParaRPr lang="en-US"/>
        </a:p>
      </dgm:t>
    </dgm:pt>
    <dgm:pt modelId="{9E4284AD-2F70-496E-9FE2-438895A608D7}" type="sibTrans" cxnId="{66E0994C-AA12-4ACE-A876-4DDD453FF84C}">
      <dgm:prSet/>
      <dgm:spPr/>
      <dgm:t>
        <a:bodyPr/>
        <a:lstStyle/>
        <a:p>
          <a:endParaRPr lang="en-US"/>
        </a:p>
      </dgm:t>
    </dgm:pt>
    <dgm:pt modelId="{1D20EED7-2EA3-4DAC-BB12-AFB49ADE4472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ALS 5324 </a:t>
          </a:r>
          <a:r>
            <a:rPr lang="en-US" b="0" dirty="0">
              <a:solidFill>
                <a:srgbClr val="000000"/>
              </a:solidFill>
            </a:rPr>
            <a:t>Research Ethics in Agriculture &amp; Life Sciences (Fall only, 1 </a:t>
          </a:r>
          <a:r>
            <a:rPr lang="en-US" b="0" dirty="0" err="1">
              <a:solidFill>
                <a:srgbClr val="000000"/>
              </a:solidFill>
            </a:rPr>
            <a:t>cr</a:t>
          </a:r>
          <a:r>
            <a:rPr lang="en-US" b="0" dirty="0">
              <a:solidFill>
                <a:srgbClr val="000000"/>
              </a:solidFill>
            </a:rPr>
            <a:t>)</a:t>
          </a:r>
        </a:p>
      </dgm:t>
    </dgm:pt>
    <dgm:pt modelId="{CB75D893-61C7-45F6-B7C6-3031A6E91E4D}" type="parTrans" cxnId="{45C39B9C-9B91-46FF-8C46-FA8D3EC6248E}">
      <dgm:prSet/>
      <dgm:spPr/>
      <dgm:t>
        <a:bodyPr/>
        <a:lstStyle/>
        <a:p>
          <a:endParaRPr lang="en-US"/>
        </a:p>
      </dgm:t>
    </dgm:pt>
    <dgm:pt modelId="{C756946A-84B1-4A80-9816-7F40E856D715}" type="sibTrans" cxnId="{45C39B9C-9B91-46FF-8C46-FA8D3EC6248E}">
      <dgm:prSet/>
      <dgm:spPr/>
      <dgm:t>
        <a:bodyPr/>
        <a:lstStyle/>
        <a:p>
          <a:endParaRPr lang="en-US"/>
        </a:p>
      </dgm:t>
    </dgm:pt>
    <dgm:pt modelId="{14B4EA2D-B0D9-46D1-91B5-34B18E577F06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GRAD 5014 </a:t>
          </a:r>
          <a:r>
            <a:rPr lang="en-US" b="0" dirty="0">
              <a:solidFill>
                <a:srgbClr val="000000"/>
              </a:solidFill>
            </a:rPr>
            <a:t>Academic Integrity and Plagiarism (2 </a:t>
          </a:r>
          <a:r>
            <a:rPr lang="en-US" b="0" dirty="0" err="1">
              <a:solidFill>
                <a:srgbClr val="000000"/>
              </a:solidFill>
            </a:rPr>
            <a:t>cr</a:t>
          </a:r>
          <a:r>
            <a:rPr lang="en-US" b="0" dirty="0">
              <a:solidFill>
                <a:srgbClr val="000000"/>
              </a:solidFill>
            </a:rPr>
            <a:t>)</a:t>
          </a:r>
        </a:p>
      </dgm:t>
    </dgm:pt>
    <dgm:pt modelId="{47041044-D3FC-4E52-88AF-BD4B228665AD}" type="parTrans" cxnId="{EA14778D-67CB-4FFC-8AFB-3E1622575911}">
      <dgm:prSet/>
      <dgm:spPr/>
      <dgm:t>
        <a:bodyPr/>
        <a:lstStyle/>
        <a:p>
          <a:endParaRPr lang="en-US"/>
        </a:p>
      </dgm:t>
    </dgm:pt>
    <dgm:pt modelId="{F108CF11-F28F-449B-867E-8A4ACC0D2501}" type="sibTrans" cxnId="{EA14778D-67CB-4FFC-8AFB-3E1622575911}">
      <dgm:prSet/>
      <dgm:spPr/>
      <dgm:t>
        <a:bodyPr/>
        <a:lstStyle/>
        <a:p>
          <a:endParaRPr lang="en-US"/>
        </a:p>
      </dgm:t>
    </dgm:pt>
    <dgm:pt modelId="{CD70E348-0BCC-4802-A3D5-2B06B805A238}">
      <dgm:prSet phldrT="[Text]"/>
      <dgm:spPr/>
      <dgm:t>
        <a:bodyPr/>
        <a:lstStyle/>
        <a:p>
          <a:r>
            <a:rPr lang="en-US" b="1" dirty="0"/>
            <a:t>Course credits </a:t>
          </a:r>
        </a:p>
        <a:p>
          <a:r>
            <a:rPr lang="en-US" dirty="0"/>
            <a:t>(20 minimum)</a:t>
          </a:r>
        </a:p>
      </dgm:t>
    </dgm:pt>
    <dgm:pt modelId="{38C7129A-8F95-45FE-AA7D-E3279749539F}" type="sibTrans" cxnId="{84FF5CF7-E7DB-4D04-A0A7-97CD80FB8745}">
      <dgm:prSet/>
      <dgm:spPr/>
      <dgm:t>
        <a:bodyPr/>
        <a:lstStyle/>
        <a:p>
          <a:endParaRPr lang="en-US"/>
        </a:p>
      </dgm:t>
    </dgm:pt>
    <dgm:pt modelId="{37433431-68DE-47D9-A1EC-30D6D58CFA77}" type="parTrans" cxnId="{84FF5CF7-E7DB-4D04-A0A7-97CD80FB8745}">
      <dgm:prSet/>
      <dgm:spPr/>
      <dgm:t>
        <a:bodyPr/>
        <a:lstStyle/>
        <a:p>
          <a:endParaRPr lang="en-US"/>
        </a:p>
      </dgm:t>
    </dgm:pt>
    <dgm:pt modelId="{C2EE6E48-D759-45FC-AC90-D22B54674BD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All courses must be completed with </a:t>
          </a:r>
          <a:r>
            <a:rPr lang="en-US" b="1" dirty="0">
              <a:solidFill>
                <a:srgbClr val="000000"/>
              </a:solidFill>
            </a:rPr>
            <a:t>C- or better</a:t>
          </a:r>
        </a:p>
      </dgm:t>
    </dgm:pt>
    <dgm:pt modelId="{A0D625F0-5349-4E07-A722-80D857C17F54}" type="sibTrans" cxnId="{DBBA0E48-0407-4C76-B244-E36DFB637FA9}">
      <dgm:prSet/>
      <dgm:spPr/>
      <dgm:t>
        <a:bodyPr/>
        <a:lstStyle/>
        <a:p>
          <a:endParaRPr lang="en-US"/>
        </a:p>
      </dgm:t>
    </dgm:pt>
    <dgm:pt modelId="{7F628C37-B3B4-4A8C-A0F7-F96E2D2F7B9A}" type="parTrans" cxnId="{DBBA0E48-0407-4C76-B244-E36DFB637FA9}">
      <dgm:prSet/>
      <dgm:spPr/>
      <dgm:t>
        <a:bodyPr/>
        <a:lstStyle/>
        <a:p>
          <a:endParaRPr lang="en-US"/>
        </a:p>
      </dgm:t>
    </dgm:pt>
    <dgm:pt modelId="{9D3BD526-98B9-424B-8CF8-6B7E842DE22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No audit courses; pass/fail only if that’s the only way a course is offered </a:t>
          </a:r>
        </a:p>
      </dgm:t>
    </dgm:pt>
    <dgm:pt modelId="{ED80C04E-65A8-4317-911D-E72734E3CC43}" type="sibTrans" cxnId="{95934442-9A6F-4AA8-97D3-0A0BC3D9A5D9}">
      <dgm:prSet/>
      <dgm:spPr/>
      <dgm:t>
        <a:bodyPr/>
        <a:lstStyle/>
        <a:p>
          <a:endParaRPr lang="en-US"/>
        </a:p>
      </dgm:t>
    </dgm:pt>
    <dgm:pt modelId="{58442DF6-041F-4823-8D93-669E255B2906}" type="parTrans" cxnId="{95934442-9A6F-4AA8-97D3-0A0BC3D9A5D9}">
      <dgm:prSet/>
      <dgm:spPr/>
      <dgm:t>
        <a:bodyPr/>
        <a:lstStyle/>
        <a:p>
          <a:endParaRPr lang="en-US"/>
        </a:p>
      </dgm:t>
    </dgm:pt>
    <dgm:pt modelId="{17E2B1CB-BFCC-4276-B167-C84523292FFD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Translational</a:t>
          </a:r>
          <a:r>
            <a:rPr lang="en-US" b="1" baseline="0" dirty="0">
              <a:solidFill>
                <a:srgbClr val="000000"/>
              </a:solidFill>
            </a:rPr>
            <a:t> Science </a:t>
          </a:r>
          <a:r>
            <a:rPr lang="en-US" baseline="0" dirty="0">
              <a:solidFill>
                <a:srgbClr val="000000"/>
              </a:solidFill>
            </a:rPr>
            <a:t>(4 </a:t>
          </a:r>
          <a:r>
            <a:rPr lang="en-US" baseline="0" dirty="0" err="1">
              <a:solidFill>
                <a:srgbClr val="000000"/>
              </a:solidFill>
            </a:rPr>
            <a:t>cr</a:t>
          </a:r>
          <a:r>
            <a:rPr lang="en-US" baseline="0" dirty="0">
              <a:solidFill>
                <a:srgbClr val="000000"/>
              </a:solidFill>
            </a:rPr>
            <a:t>) and </a:t>
          </a:r>
          <a:r>
            <a:rPr lang="en-US" b="1" baseline="0" dirty="0">
              <a:solidFill>
                <a:srgbClr val="000000"/>
              </a:solidFill>
            </a:rPr>
            <a:t>Statistics</a:t>
          </a:r>
          <a:r>
            <a:rPr lang="en-US" baseline="0" dirty="0">
              <a:solidFill>
                <a:srgbClr val="000000"/>
              </a:solidFill>
            </a:rPr>
            <a:t> (3 </a:t>
          </a:r>
          <a:r>
            <a:rPr lang="en-US" baseline="0" dirty="0" err="1">
              <a:solidFill>
                <a:srgbClr val="000000"/>
              </a:solidFill>
            </a:rPr>
            <a:t>cr</a:t>
          </a:r>
          <a:r>
            <a:rPr lang="en-US" baseline="0" dirty="0">
              <a:solidFill>
                <a:srgbClr val="000000"/>
              </a:solidFill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01304572-37D2-4157-A8F9-EEFFF79E89C0}" type="sibTrans" cxnId="{55510D95-B9F1-46B3-8AF9-11B40F371D0B}">
      <dgm:prSet/>
      <dgm:spPr/>
      <dgm:t>
        <a:bodyPr/>
        <a:lstStyle/>
        <a:p>
          <a:endParaRPr lang="en-US"/>
        </a:p>
      </dgm:t>
    </dgm:pt>
    <dgm:pt modelId="{E8DF97BA-2FD2-4778-8D97-B0FB48B7B49B}" type="parTrans" cxnId="{55510D95-B9F1-46B3-8AF9-11B40F371D0B}">
      <dgm:prSet/>
      <dgm:spPr/>
      <dgm:t>
        <a:bodyPr/>
        <a:lstStyle/>
        <a:p>
          <a:endParaRPr lang="en-US"/>
        </a:p>
      </dgm:t>
    </dgm:pt>
    <dgm:pt modelId="{7E903D7A-2DC4-4EBE-9936-0DA09B81BE0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Max of 50% of credits can be transferred from other grad programs</a:t>
          </a:r>
        </a:p>
      </dgm:t>
    </dgm:pt>
    <dgm:pt modelId="{257D2610-9DDC-4A77-AFD5-9C3864A81163}" type="sibTrans" cxnId="{DD7EC471-A49D-422B-B34F-937DE9C28B88}">
      <dgm:prSet/>
      <dgm:spPr/>
      <dgm:t>
        <a:bodyPr/>
        <a:lstStyle/>
        <a:p>
          <a:endParaRPr lang="en-US"/>
        </a:p>
      </dgm:t>
    </dgm:pt>
    <dgm:pt modelId="{67073AD2-F954-449C-BB73-C76F73D230FA}" type="parTrans" cxnId="{DD7EC471-A49D-422B-B34F-937DE9C28B88}">
      <dgm:prSet/>
      <dgm:spPr/>
      <dgm:t>
        <a:bodyPr/>
        <a:lstStyle/>
        <a:p>
          <a:endParaRPr lang="en-US"/>
        </a:p>
      </dgm:t>
    </dgm:pt>
    <dgm:pt modelId="{DE7F39A3-D478-4948-B20B-46D2925EDE6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Max of 6 credits from 4000 level and 6 credits from Independent/Special Study</a:t>
          </a:r>
        </a:p>
      </dgm:t>
    </dgm:pt>
    <dgm:pt modelId="{87B6CD61-E5C5-4355-B1CB-3D01F37AFDA8}" type="sibTrans" cxnId="{BF076426-5B7C-4DB1-89C7-182336FBA79D}">
      <dgm:prSet/>
      <dgm:spPr/>
      <dgm:t>
        <a:bodyPr/>
        <a:lstStyle/>
        <a:p>
          <a:endParaRPr lang="en-US"/>
        </a:p>
      </dgm:t>
    </dgm:pt>
    <dgm:pt modelId="{5CF191FB-E790-491A-B890-1467B27FA77E}" type="parTrans" cxnId="{BF076426-5B7C-4DB1-89C7-182336FBA79D}">
      <dgm:prSet/>
      <dgm:spPr/>
      <dgm:t>
        <a:bodyPr/>
        <a:lstStyle/>
        <a:p>
          <a:endParaRPr lang="en-US"/>
        </a:p>
      </dgm:t>
    </dgm:pt>
    <dgm:pt modelId="{EB094E0D-AF9B-4BDB-97A1-60531F911C30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ALS 5984 </a:t>
          </a:r>
          <a:r>
            <a:rPr lang="en-US" b="0" dirty="0">
              <a:solidFill>
                <a:srgbClr val="000000"/>
              </a:solidFill>
            </a:rPr>
            <a:t>Building Multicultural Competence in Agriculture &amp; Life Sciences (1 </a:t>
          </a:r>
          <a:r>
            <a:rPr lang="en-US" b="0" dirty="0" err="1">
              <a:solidFill>
                <a:srgbClr val="000000"/>
              </a:solidFill>
            </a:rPr>
            <a:t>cr</a:t>
          </a:r>
          <a:r>
            <a:rPr lang="en-US" b="0" dirty="0">
              <a:solidFill>
                <a:srgbClr val="000000"/>
              </a:solidFill>
            </a:rPr>
            <a:t>)*</a:t>
          </a:r>
        </a:p>
      </dgm:t>
    </dgm:pt>
    <dgm:pt modelId="{9DDB3176-203E-4354-8991-9677F382DD9E}" type="parTrans" cxnId="{36010BEA-3C39-4523-AE90-0B048A16A603}">
      <dgm:prSet/>
      <dgm:spPr/>
      <dgm:t>
        <a:bodyPr/>
        <a:lstStyle/>
        <a:p>
          <a:endParaRPr lang="en-US"/>
        </a:p>
      </dgm:t>
    </dgm:pt>
    <dgm:pt modelId="{DF6E97D8-E06F-4B59-9A68-0032E01C2B94}" type="sibTrans" cxnId="{36010BEA-3C39-4523-AE90-0B048A16A603}">
      <dgm:prSet/>
      <dgm:spPr/>
      <dgm:t>
        <a:bodyPr/>
        <a:lstStyle/>
        <a:p>
          <a:endParaRPr lang="en-US"/>
        </a:p>
      </dgm:t>
    </dgm:pt>
    <dgm:pt modelId="{9E9E734C-3EA9-4E23-A859-4AB7CD05203D}" type="pres">
      <dgm:prSet presAssocID="{2F8850B3-5A4F-422A-9A86-22D109C7A232}" presName="Name0" presStyleCnt="0">
        <dgm:presLayoutVars>
          <dgm:dir/>
          <dgm:animLvl val="lvl"/>
          <dgm:resizeHandles val="exact"/>
        </dgm:presLayoutVars>
      </dgm:prSet>
      <dgm:spPr/>
    </dgm:pt>
    <dgm:pt modelId="{FF45BF7C-6423-4E99-B0AD-797887DFD679}" type="pres">
      <dgm:prSet presAssocID="{CD70E348-0BCC-4802-A3D5-2B06B805A238}" presName="linNode" presStyleCnt="0"/>
      <dgm:spPr/>
    </dgm:pt>
    <dgm:pt modelId="{78A68CCE-F93C-4F2E-8EFA-A34381518535}" type="pres">
      <dgm:prSet presAssocID="{CD70E348-0BCC-4802-A3D5-2B06B805A23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7639E88-0DFF-44B4-A78D-969339B239DC}" type="pres">
      <dgm:prSet presAssocID="{CD70E348-0BCC-4802-A3D5-2B06B805A238}" presName="descendantText" presStyleLbl="alignAccFollowNode1" presStyleIdx="0" presStyleCnt="3" custScaleX="99232">
        <dgm:presLayoutVars>
          <dgm:bulletEnabled val="1"/>
        </dgm:presLayoutVars>
      </dgm:prSet>
      <dgm:spPr/>
    </dgm:pt>
    <dgm:pt modelId="{174CB319-EC76-48A1-8F61-B1CCCC4A9970}" type="pres">
      <dgm:prSet presAssocID="{38C7129A-8F95-45FE-AA7D-E3279749539F}" presName="sp" presStyleCnt="0"/>
      <dgm:spPr/>
    </dgm:pt>
    <dgm:pt modelId="{9E59AD17-F088-46F1-AE74-6D1A71A9D1F0}" type="pres">
      <dgm:prSet presAssocID="{B893C733-AED7-4884-B0DE-4E7A9A7C7A4A}" presName="linNode" presStyleCnt="0"/>
      <dgm:spPr/>
    </dgm:pt>
    <dgm:pt modelId="{4DCB15A9-998A-4998-BFE3-E5A3FAD76259}" type="pres">
      <dgm:prSet presAssocID="{B893C733-AED7-4884-B0DE-4E7A9A7C7A4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8EC1291-6900-413C-BA37-46B8A9CD4069}" type="pres">
      <dgm:prSet presAssocID="{B893C733-AED7-4884-B0DE-4E7A9A7C7A4A}" presName="descendantText" presStyleLbl="alignAccFollowNode1" presStyleIdx="1" presStyleCnt="3">
        <dgm:presLayoutVars>
          <dgm:bulletEnabled val="1"/>
        </dgm:presLayoutVars>
      </dgm:prSet>
      <dgm:spPr/>
    </dgm:pt>
    <dgm:pt modelId="{866D9502-DE3F-4268-9B3B-18BEE7865A78}" type="pres">
      <dgm:prSet presAssocID="{DC683D10-DF6C-43D6-9EE7-2ED6E4AEEB0B}" presName="sp" presStyleCnt="0"/>
      <dgm:spPr/>
    </dgm:pt>
    <dgm:pt modelId="{E26296EF-8031-4768-94D9-5AC31E190D52}" type="pres">
      <dgm:prSet presAssocID="{C4EDF5ED-433E-4F31-97DD-8F9277B7805D}" presName="linNode" presStyleCnt="0"/>
      <dgm:spPr/>
    </dgm:pt>
    <dgm:pt modelId="{F73017FA-7AFF-4F1A-A00F-A698898F972C}" type="pres">
      <dgm:prSet presAssocID="{C4EDF5ED-433E-4F31-97DD-8F9277B7805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61989C5-6315-4521-B9C1-F5D825B72AEA}" type="pres">
      <dgm:prSet presAssocID="{C4EDF5ED-433E-4F31-97DD-8F9277B7805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3E9004-8771-4760-A816-B45ED00D8CD9}" type="presOf" srcId="{DE7F39A3-D478-4948-B20B-46D2925EDE6F}" destId="{07639E88-0DFF-44B4-A78D-969339B239DC}" srcOrd="0" destOrd="4" presId="urn:microsoft.com/office/officeart/2005/8/layout/vList5"/>
    <dgm:cxn modelId="{21CE2E0E-596A-47EB-A0F2-7FE96D18DCCB}" srcId="{B893C733-AED7-4884-B0DE-4E7A9A7C7A4A}" destId="{1D4BFDAE-34BA-4169-AE43-11DE952F08A7}" srcOrd="0" destOrd="0" parTransId="{E5A1C20E-DC7B-4AB5-80DC-8D0FC90BFE1D}" sibTransId="{189C945F-7D1D-4AD2-A7B3-15E95D0990F0}"/>
    <dgm:cxn modelId="{E9B7851C-E266-4D67-817F-DA675E34C43C}" type="presOf" srcId="{9D3BD526-98B9-424B-8CF8-6B7E842DE22F}" destId="{07639E88-0DFF-44B4-A78D-969339B239DC}" srcOrd="0" destOrd="1" presId="urn:microsoft.com/office/officeart/2005/8/layout/vList5"/>
    <dgm:cxn modelId="{3EB0C51F-E8DF-4AC5-97D0-0AF913CD65D2}" type="presOf" srcId="{CD70E348-0BCC-4802-A3D5-2B06B805A238}" destId="{78A68CCE-F93C-4F2E-8EFA-A34381518535}" srcOrd="0" destOrd="0" presId="urn:microsoft.com/office/officeart/2005/8/layout/vList5"/>
    <dgm:cxn modelId="{BF076426-5B7C-4DB1-89C7-182336FBA79D}" srcId="{CD70E348-0BCC-4802-A3D5-2B06B805A238}" destId="{DE7F39A3-D478-4948-B20B-46D2925EDE6F}" srcOrd="4" destOrd="0" parTransId="{5CF191FB-E790-491A-B890-1467B27FA77E}" sibTransId="{87B6CD61-E5C5-4355-B1CB-3D01F37AFDA8}"/>
    <dgm:cxn modelId="{1705B93A-CF0F-4C24-81A7-63247A9B3902}" type="presOf" srcId="{B893C733-AED7-4884-B0DE-4E7A9A7C7A4A}" destId="{4DCB15A9-998A-4998-BFE3-E5A3FAD76259}" srcOrd="0" destOrd="0" presId="urn:microsoft.com/office/officeart/2005/8/layout/vList5"/>
    <dgm:cxn modelId="{AF79A23F-0AC0-413A-997A-3DB8A6912634}" srcId="{2F8850B3-5A4F-422A-9A86-22D109C7A232}" destId="{C4EDF5ED-433E-4F31-97DD-8F9277B7805D}" srcOrd="2" destOrd="0" parTransId="{93CA6A0F-B1FF-4C8C-BCC3-DBF92B9E5C98}" sibTransId="{3B8A636E-7504-4043-B408-1B9ABB6A494C}"/>
    <dgm:cxn modelId="{078D815B-5AA7-4D43-A6FD-1FA7FF59312D}" type="presOf" srcId="{C2EE6E48-D759-45FC-AC90-D22B54674BDD}" destId="{07639E88-0DFF-44B4-A78D-969339B239DC}" srcOrd="0" destOrd="0" presId="urn:microsoft.com/office/officeart/2005/8/layout/vList5"/>
    <dgm:cxn modelId="{E84B615C-DFAB-4A0B-AEF2-DB94630E34A6}" type="presOf" srcId="{EB094E0D-AF9B-4BDB-97A1-60531F911C30}" destId="{961989C5-6315-4521-B9C1-F5D825B72AEA}" srcOrd="0" destOrd="3" presId="urn:microsoft.com/office/officeart/2005/8/layout/vList5"/>
    <dgm:cxn modelId="{95934442-9A6F-4AA8-97D3-0A0BC3D9A5D9}" srcId="{CD70E348-0BCC-4802-A3D5-2B06B805A238}" destId="{9D3BD526-98B9-424B-8CF8-6B7E842DE22F}" srcOrd="1" destOrd="0" parTransId="{58442DF6-041F-4823-8D93-669E255B2906}" sibTransId="{ED80C04E-65A8-4317-911D-E72734E3CC43}"/>
    <dgm:cxn modelId="{DBBA0E48-0407-4C76-B244-E36DFB637FA9}" srcId="{CD70E348-0BCC-4802-A3D5-2B06B805A238}" destId="{C2EE6E48-D759-45FC-AC90-D22B54674BDD}" srcOrd="0" destOrd="0" parTransId="{7F628C37-B3B4-4A8C-A0F7-F96E2D2F7B9A}" sibTransId="{A0D625F0-5349-4E07-A722-80D857C17F54}"/>
    <dgm:cxn modelId="{39E81868-5FD8-4601-B1FF-1F7B659BED38}" type="presOf" srcId="{1D4BFDAE-34BA-4169-AE43-11DE952F08A7}" destId="{F8EC1291-6900-413C-BA37-46B8A9CD4069}" srcOrd="0" destOrd="0" presId="urn:microsoft.com/office/officeart/2005/8/layout/vList5"/>
    <dgm:cxn modelId="{66E0994C-AA12-4ACE-A876-4DDD453FF84C}" srcId="{C4EDF5ED-433E-4F31-97DD-8F9277B7805D}" destId="{7E3532C2-4082-403D-8237-25C6DA4B8265}" srcOrd="0" destOrd="0" parTransId="{6BA4B95A-2792-4478-985F-55D2EC044172}" sibTransId="{9E4284AD-2F70-496E-9FE2-438895A608D7}"/>
    <dgm:cxn modelId="{1468FE70-F9DA-4511-9C64-CAA48D224B07}" type="presOf" srcId="{7DA07B67-1E96-4CCB-B0E5-B972783E7FB6}" destId="{F8EC1291-6900-413C-BA37-46B8A9CD4069}" srcOrd="0" destOrd="1" presId="urn:microsoft.com/office/officeart/2005/8/layout/vList5"/>
    <dgm:cxn modelId="{DD7EC471-A49D-422B-B34F-937DE9C28B88}" srcId="{CD70E348-0BCC-4802-A3D5-2B06B805A238}" destId="{7E903D7A-2DC4-4EBE-9936-0DA09B81BE09}" srcOrd="3" destOrd="0" parTransId="{67073AD2-F954-449C-BB73-C76F73D230FA}" sibTransId="{257D2610-9DDC-4A77-AFD5-9C3864A81163}"/>
    <dgm:cxn modelId="{D2CE3953-4D69-44C4-BE90-E756F8FBECBF}" type="presOf" srcId="{1D20EED7-2EA3-4DAC-BB12-AFB49ADE4472}" destId="{961989C5-6315-4521-B9C1-F5D825B72AEA}" srcOrd="0" destOrd="1" presId="urn:microsoft.com/office/officeart/2005/8/layout/vList5"/>
    <dgm:cxn modelId="{EA14778D-67CB-4FFC-8AFB-3E1622575911}" srcId="{C4EDF5ED-433E-4F31-97DD-8F9277B7805D}" destId="{14B4EA2D-B0D9-46D1-91B5-34B18E577F06}" srcOrd="2" destOrd="0" parTransId="{47041044-D3FC-4E52-88AF-BD4B228665AD}" sibTransId="{F108CF11-F28F-449B-867E-8A4ACC0D2501}"/>
    <dgm:cxn modelId="{55510D95-B9F1-46B3-8AF9-11B40F371D0B}" srcId="{CD70E348-0BCC-4802-A3D5-2B06B805A238}" destId="{17E2B1CB-BFCC-4276-B167-C84523292FFD}" srcOrd="2" destOrd="0" parTransId="{E8DF97BA-2FD2-4778-8D97-B0FB48B7B49B}" sibTransId="{01304572-37D2-4157-A8F9-EEFFF79E89C0}"/>
    <dgm:cxn modelId="{45C39B9C-9B91-46FF-8C46-FA8D3EC6248E}" srcId="{C4EDF5ED-433E-4F31-97DD-8F9277B7805D}" destId="{1D20EED7-2EA3-4DAC-BB12-AFB49ADE4472}" srcOrd="1" destOrd="0" parTransId="{CB75D893-61C7-45F6-B7C6-3031A6E91E4D}" sibTransId="{C756946A-84B1-4A80-9816-7F40E856D715}"/>
    <dgm:cxn modelId="{1063F0A9-224D-473E-AB3A-2D03E575A899}" type="presOf" srcId="{2F8850B3-5A4F-422A-9A86-22D109C7A232}" destId="{9E9E734C-3EA9-4E23-A859-4AB7CD05203D}" srcOrd="0" destOrd="0" presId="urn:microsoft.com/office/officeart/2005/8/layout/vList5"/>
    <dgm:cxn modelId="{71E321B0-DB1D-4470-8C24-00311D71DEA9}" srcId="{2F8850B3-5A4F-422A-9A86-22D109C7A232}" destId="{B893C733-AED7-4884-B0DE-4E7A9A7C7A4A}" srcOrd="1" destOrd="0" parTransId="{0067DD56-6177-46CD-8B05-6490D170CE53}" sibTransId="{DC683D10-DF6C-43D6-9EE7-2ED6E4AEEB0B}"/>
    <dgm:cxn modelId="{453ABAB2-1AA4-42CC-8B0C-93672C53791E}" type="presOf" srcId="{14B4EA2D-B0D9-46D1-91B5-34B18E577F06}" destId="{961989C5-6315-4521-B9C1-F5D825B72AEA}" srcOrd="0" destOrd="2" presId="urn:microsoft.com/office/officeart/2005/8/layout/vList5"/>
    <dgm:cxn modelId="{83B241BB-FB0A-4DEE-A056-1A33409E5677}" type="presOf" srcId="{7E3532C2-4082-403D-8237-25C6DA4B8265}" destId="{961989C5-6315-4521-B9C1-F5D825B72AEA}" srcOrd="0" destOrd="0" presId="urn:microsoft.com/office/officeart/2005/8/layout/vList5"/>
    <dgm:cxn modelId="{2263DAD9-7B93-4F15-9062-13A612754094}" type="presOf" srcId="{17E2B1CB-BFCC-4276-B167-C84523292FFD}" destId="{07639E88-0DFF-44B4-A78D-969339B239DC}" srcOrd="0" destOrd="2" presId="urn:microsoft.com/office/officeart/2005/8/layout/vList5"/>
    <dgm:cxn modelId="{05BBAADC-8DDE-42B2-8B85-C2DE6EE24ED0}" srcId="{B893C733-AED7-4884-B0DE-4E7A9A7C7A4A}" destId="{7DA07B67-1E96-4CCB-B0E5-B972783E7FB6}" srcOrd="1" destOrd="0" parTransId="{C265BAE7-678F-410C-AAB7-27BA71890213}" sibTransId="{216125EE-CAB9-457F-AEE3-DACA1718F04A}"/>
    <dgm:cxn modelId="{76F823E9-E588-4123-BBAA-5346FE0EE89A}" type="presOf" srcId="{C4EDF5ED-433E-4F31-97DD-8F9277B7805D}" destId="{F73017FA-7AFF-4F1A-A00F-A698898F972C}" srcOrd="0" destOrd="0" presId="urn:microsoft.com/office/officeart/2005/8/layout/vList5"/>
    <dgm:cxn modelId="{36010BEA-3C39-4523-AE90-0B048A16A603}" srcId="{C4EDF5ED-433E-4F31-97DD-8F9277B7805D}" destId="{EB094E0D-AF9B-4BDB-97A1-60531F911C30}" srcOrd="3" destOrd="0" parTransId="{9DDB3176-203E-4354-8991-9677F382DD9E}" sibTransId="{DF6E97D8-E06F-4B59-9A68-0032E01C2B94}"/>
    <dgm:cxn modelId="{A00346F2-748E-42A6-8AC7-C798FE0E2818}" type="presOf" srcId="{7E903D7A-2DC4-4EBE-9936-0DA09B81BE09}" destId="{07639E88-0DFF-44B4-A78D-969339B239DC}" srcOrd="0" destOrd="3" presId="urn:microsoft.com/office/officeart/2005/8/layout/vList5"/>
    <dgm:cxn modelId="{84FF5CF7-E7DB-4D04-A0A7-97CD80FB8745}" srcId="{2F8850B3-5A4F-422A-9A86-22D109C7A232}" destId="{CD70E348-0BCC-4802-A3D5-2B06B805A238}" srcOrd="0" destOrd="0" parTransId="{37433431-68DE-47D9-A1EC-30D6D58CFA77}" sibTransId="{38C7129A-8F95-45FE-AA7D-E3279749539F}"/>
    <dgm:cxn modelId="{F2545AB7-2584-47C6-B759-7C16440C27D0}" type="presParOf" srcId="{9E9E734C-3EA9-4E23-A859-4AB7CD05203D}" destId="{FF45BF7C-6423-4E99-B0AD-797887DFD679}" srcOrd="0" destOrd="0" presId="urn:microsoft.com/office/officeart/2005/8/layout/vList5"/>
    <dgm:cxn modelId="{72A38278-62C6-406A-80A8-2BB14F97AAB2}" type="presParOf" srcId="{FF45BF7C-6423-4E99-B0AD-797887DFD679}" destId="{78A68CCE-F93C-4F2E-8EFA-A34381518535}" srcOrd="0" destOrd="0" presId="urn:microsoft.com/office/officeart/2005/8/layout/vList5"/>
    <dgm:cxn modelId="{DFF8AF8E-3619-4DB9-86CB-0501DBC00692}" type="presParOf" srcId="{FF45BF7C-6423-4E99-B0AD-797887DFD679}" destId="{07639E88-0DFF-44B4-A78D-969339B239DC}" srcOrd="1" destOrd="0" presId="urn:microsoft.com/office/officeart/2005/8/layout/vList5"/>
    <dgm:cxn modelId="{A10E573B-C72E-4C09-9E0D-CCBC6CDA68F8}" type="presParOf" srcId="{9E9E734C-3EA9-4E23-A859-4AB7CD05203D}" destId="{174CB319-EC76-48A1-8F61-B1CCCC4A9970}" srcOrd="1" destOrd="0" presId="urn:microsoft.com/office/officeart/2005/8/layout/vList5"/>
    <dgm:cxn modelId="{736939E1-5F40-4156-848A-05209D75DFEC}" type="presParOf" srcId="{9E9E734C-3EA9-4E23-A859-4AB7CD05203D}" destId="{9E59AD17-F088-46F1-AE74-6D1A71A9D1F0}" srcOrd="2" destOrd="0" presId="urn:microsoft.com/office/officeart/2005/8/layout/vList5"/>
    <dgm:cxn modelId="{1AC1226A-1699-4B70-883E-21BA4267A112}" type="presParOf" srcId="{9E59AD17-F088-46F1-AE74-6D1A71A9D1F0}" destId="{4DCB15A9-998A-4998-BFE3-E5A3FAD76259}" srcOrd="0" destOrd="0" presId="urn:microsoft.com/office/officeart/2005/8/layout/vList5"/>
    <dgm:cxn modelId="{6BAB22DC-AED8-4611-BEEB-5250DD5EF79F}" type="presParOf" srcId="{9E59AD17-F088-46F1-AE74-6D1A71A9D1F0}" destId="{F8EC1291-6900-413C-BA37-46B8A9CD4069}" srcOrd="1" destOrd="0" presId="urn:microsoft.com/office/officeart/2005/8/layout/vList5"/>
    <dgm:cxn modelId="{CEBD6DEE-6C12-4BDB-9B0D-BB918D9F2C48}" type="presParOf" srcId="{9E9E734C-3EA9-4E23-A859-4AB7CD05203D}" destId="{866D9502-DE3F-4268-9B3B-18BEE7865A78}" srcOrd="3" destOrd="0" presId="urn:microsoft.com/office/officeart/2005/8/layout/vList5"/>
    <dgm:cxn modelId="{563B0D43-A204-481E-981D-D018F625A2A5}" type="presParOf" srcId="{9E9E734C-3EA9-4E23-A859-4AB7CD05203D}" destId="{E26296EF-8031-4768-94D9-5AC31E190D52}" srcOrd="4" destOrd="0" presId="urn:microsoft.com/office/officeart/2005/8/layout/vList5"/>
    <dgm:cxn modelId="{6D612324-58CD-4758-9DC8-1E1D115237CC}" type="presParOf" srcId="{E26296EF-8031-4768-94D9-5AC31E190D52}" destId="{F73017FA-7AFF-4F1A-A00F-A698898F972C}" srcOrd="0" destOrd="0" presId="urn:microsoft.com/office/officeart/2005/8/layout/vList5"/>
    <dgm:cxn modelId="{9239A902-0B0D-431A-B9D9-DF152C37338F}" type="presParOf" srcId="{E26296EF-8031-4768-94D9-5AC31E190D52}" destId="{961989C5-6315-4521-B9C1-F5D825B72A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proposal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thesis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6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6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6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B7345CFF-4BE2-431D-B222-16F7B5E9123D}" type="pres">
      <dgm:prSet presAssocID="{E1EF6AC9-86D1-40A6-BC5F-98EE574FDA86}" presName="textNode" presStyleLbl="node1" presStyleIdx="3" presStyleCnt="6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4" presStyleCnt="6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4953A0A0-C6EB-41F5-808D-57E2292FC90A}" srcId="{774641EC-8AE5-4112-AE67-09515D7F0649}" destId="{A13A4111-26D9-461B-9B27-59BFB4B9D472}" srcOrd="4" destOrd="0" parTransId="{098DAD17-B3D1-4B8C-9A92-4C7D195824E6}" sibTransId="{A05EC5DF-A3E5-487B-B69D-4095D6864E26}"/>
    <dgm:cxn modelId="{3F9508C9-DFE1-4E38-A8B5-C4F171154ABC}" srcId="{774641EC-8AE5-4112-AE67-09515D7F0649}" destId="{E1EF6AC9-86D1-40A6-BC5F-98EE574FDA86}" srcOrd="3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5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78D9DBE6-EF82-4D42-92EA-0CF9729CACF5}" type="presParOf" srcId="{6BA1A01E-A51E-47B7-B773-ECD4167AB294}" destId="{B7345CFF-4BE2-431D-B222-16F7B5E9123D}" srcOrd="6" destOrd="0" presId="urn:microsoft.com/office/officeart/2005/8/layout/hProcess9"/>
    <dgm:cxn modelId="{0669409F-E627-4187-9EED-7DF6BA61A70C}" type="presParOf" srcId="{6BA1A01E-A51E-47B7-B773-ECD4167AB294}" destId="{E36F030F-BD56-40C0-828A-0DAA54AED710}" srcOrd="7" destOrd="0" presId="urn:microsoft.com/office/officeart/2005/8/layout/hProcess9"/>
    <dgm:cxn modelId="{70CCADAC-40BB-44BA-BB7E-6C2B9645CD3F}" type="presParOf" srcId="{6BA1A01E-A51E-47B7-B773-ECD4167AB294}" destId="{92470696-145C-4322-8EBF-71C251495ED7}" srcOrd="8" destOrd="0" presId="urn:microsoft.com/office/officeart/2005/8/layout/hProcess9"/>
    <dgm:cxn modelId="{8E0D8755-940E-41A3-98AA-B7340CE3445E}" type="presParOf" srcId="{6BA1A01E-A51E-47B7-B773-ECD4167AB294}" destId="{E575DA22-4100-4BE2-A742-0AC1367DD29E}" srcOrd="9" destOrd="0" presId="urn:microsoft.com/office/officeart/2005/8/layout/hProcess9"/>
    <dgm:cxn modelId="{BCF53C4E-2497-4389-A263-BCF86C3A6FA1}" type="presParOf" srcId="{6BA1A01E-A51E-47B7-B773-ECD4167AB294}" destId="{B9EA9FBB-954A-4027-AD6B-257320A60DF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proposal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thesis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6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6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6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B7345CFF-4BE2-431D-B222-16F7B5E9123D}" type="pres">
      <dgm:prSet presAssocID="{E1EF6AC9-86D1-40A6-BC5F-98EE574FDA86}" presName="textNode" presStyleLbl="node1" presStyleIdx="3" presStyleCnt="6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4" presStyleCnt="6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4953A0A0-C6EB-41F5-808D-57E2292FC90A}" srcId="{774641EC-8AE5-4112-AE67-09515D7F0649}" destId="{A13A4111-26D9-461B-9B27-59BFB4B9D472}" srcOrd="4" destOrd="0" parTransId="{098DAD17-B3D1-4B8C-9A92-4C7D195824E6}" sibTransId="{A05EC5DF-A3E5-487B-B69D-4095D6864E26}"/>
    <dgm:cxn modelId="{3F9508C9-DFE1-4E38-A8B5-C4F171154ABC}" srcId="{774641EC-8AE5-4112-AE67-09515D7F0649}" destId="{E1EF6AC9-86D1-40A6-BC5F-98EE574FDA86}" srcOrd="3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5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78D9DBE6-EF82-4D42-92EA-0CF9729CACF5}" type="presParOf" srcId="{6BA1A01E-A51E-47B7-B773-ECD4167AB294}" destId="{B7345CFF-4BE2-431D-B222-16F7B5E9123D}" srcOrd="6" destOrd="0" presId="urn:microsoft.com/office/officeart/2005/8/layout/hProcess9"/>
    <dgm:cxn modelId="{0669409F-E627-4187-9EED-7DF6BA61A70C}" type="presParOf" srcId="{6BA1A01E-A51E-47B7-B773-ECD4167AB294}" destId="{E36F030F-BD56-40C0-828A-0DAA54AED710}" srcOrd="7" destOrd="0" presId="urn:microsoft.com/office/officeart/2005/8/layout/hProcess9"/>
    <dgm:cxn modelId="{70CCADAC-40BB-44BA-BB7E-6C2B9645CD3F}" type="presParOf" srcId="{6BA1A01E-A51E-47B7-B773-ECD4167AB294}" destId="{92470696-145C-4322-8EBF-71C251495ED7}" srcOrd="8" destOrd="0" presId="urn:microsoft.com/office/officeart/2005/8/layout/hProcess9"/>
    <dgm:cxn modelId="{8E0D8755-940E-41A3-98AA-B7340CE3445E}" type="presParOf" srcId="{6BA1A01E-A51E-47B7-B773-ECD4167AB294}" destId="{E575DA22-4100-4BE2-A742-0AC1367DD29E}" srcOrd="9" destOrd="0" presId="urn:microsoft.com/office/officeart/2005/8/layout/hProcess9"/>
    <dgm:cxn modelId="{BCF53C4E-2497-4389-A263-BCF86C3A6FA1}" type="presParOf" srcId="{6BA1A01E-A51E-47B7-B773-ECD4167AB294}" destId="{B9EA9FBB-954A-4027-AD6B-257320A60DF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proposal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thesis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6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6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6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B7345CFF-4BE2-431D-B222-16F7B5E9123D}" type="pres">
      <dgm:prSet presAssocID="{E1EF6AC9-86D1-40A6-BC5F-98EE574FDA86}" presName="textNode" presStyleLbl="node1" presStyleIdx="3" presStyleCnt="6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4" presStyleCnt="6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4953A0A0-C6EB-41F5-808D-57E2292FC90A}" srcId="{774641EC-8AE5-4112-AE67-09515D7F0649}" destId="{A13A4111-26D9-461B-9B27-59BFB4B9D472}" srcOrd="4" destOrd="0" parTransId="{098DAD17-B3D1-4B8C-9A92-4C7D195824E6}" sibTransId="{A05EC5DF-A3E5-487B-B69D-4095D6864E26}"/>
    <dgm:cxn modelId="{3F9508C9-DFE1-4E38-A8B5-C4F171154ABC}" srcId="{774641EC-8AE5-4112-AE67-09515D7F0649}" destId="{E1EF6AC9-86D1-40A6-BC5F-98EE574FDA86}" srcOrd="3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5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78D9DBE6-EF82-4D42-92EA-0CF9729CACF5}" type="presParOf" srcId="{6BA1A01E-A51E-47B7-B773-ECD4167AB294}" destId="{B7345CFF-4BE2-431D-B222-16F7B5E9123D}" srcOrd="6" destOrd="0" presId="urn:microsoft.com/office/officeart/2005/8/layout/hProcess9"/>
    <dgm:cxn modelId="{0669409F-E627-4187-9EED-7DF6BA61A70C}" type="presParOf" srcId="{6BA1A01E-A51E-47B7-B773-ECD4167AB294}" destId="{E36F030F-BD56-40C0-828A-0DAA54AED710}" srcOrd="7" destOrd="0" presId="urn:microsoft.com/office/officeart/2005/8/layout/hProcess9"/>
    <dgm:cxn modelId="{70CCADAC-40BB-44BA-BB7E-6C2B9645CD3F}" type="presParOf" srcId="{6BA1A01E-A51E-47B7-B773-ECD4167AB294}" destId="{92470696-145C-4322-8EBF-71C251495ED7}" srcOrd="8" destOrd="0" presId="urn:microsoft.com/office/officeart/2005/8/layout/hProcess9"/>
    <dgm:cxn modelId="{8E0D8755-940E-41A3-98AA-B7340CE3445E}" type="presParOf" srcId="{6BA1A01E-A51E-47B7-B773-ECD4167AB294}" destId="{E575DA22-4100-4BE2-A742-0AC1367DD29E}" srcOrd="9" destOrd="0" presId="urn:microsoft.com/office/officeart/2005/8/layout/hProcess9"/>
    <dgm:cxn modelId="{BCF53C4E-2497-4389-A263-BCF86C3A6FA1}" type="presParOf" srcId="{6BA1A01E-A51E-47B7-B773-ECD4167AB294}" destId="{B9EA9FBB-954A-4027-AD6B-257320A60DF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proposal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thesis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6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6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6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B7345CFF-4BE2-431D-B222-16F7B5E9123D}" type="pres">
      <dgm:prSet presAssocID="{E1EF6AC9-86D1-40A6-BC5F-98EE574FDA86}" presName="textNode" presStyleLbl="node1" presStyleIdx="3" presStyleCnt="6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4" presStyleCnt="6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4953A0A0-C6EB-41F5-808D-57E2292FC90A}" srcId="{774641EC-8AE5-4112-AE67-09515D7F0649}" destId="{A13A4111-26D9-461B-9B27-59BFB4B9D472}" srcOrd="4" destOrd="0" parTransId="{098DAD17-B3D1-4B8C-9A92-4C7D195824E6}" sibTransId="{A05EC5DF-A3E5-487B-B69D-4095D6864E26}"/>
    <dgm:cxn modelId="{3F9508C9-DFE1-4E38-A8B5-C4F171154ABC}" srcId="{774641EC-8AE5-4112-AE67-09515D7F0649}" destId="{E1EF6AC9-86D1-40A6-BC5F-98EE574FDA86}" srcOrd="3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5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78D9DBE6-EF82-4D42-92EA-0CF9729CACF5}" type="presParOf" srcId="{6BA1A01E-A51E-47B7-B773-ECD4167AB294}" destId="{B7345CFF-4BE2-431D-B222-16F7B5E9123D}" srcOrd="6" destOrd="0" presId="urn:microsoft.com/office/officeart/2005/8/layout/hProcess9"/>
    <dgm:cxn modelId="{0669409F-E627-4187-9EED-7DF6BA61A70C}" type="presParOf" srcId="{6BA1A01E-A51E-47B7-B773-ECD4167AB294}" destId="{E36F030F-BD56-40C0-828A-0DAA54AED710}" srcOrd="7" destOrd="0" presId="urn:microsoft.com/office/officeart/2005/8/layout/hProcess9"/>
    <dgm:cxn modelId="{70CCADAC-40BB-44BA-BB7E-6C2B9645CD3F}" type="presParOf" srcId="{6BA1A01E-A51E-47B7-B773-ECD4167AB294}" destId="{92470696-145C-4322-8EBF-71C251495ED7}" srcOrd="8" destOrd="0" presId="urn:microsoft.com/office/officeart/2005/8/layout/hProcess9"/>
    <dgm:cxn modelId="{8E0D8755-940E-41A3-98AA-B7340CE3445E}" type="presParOf" srcId="{6BA1A01E-A51E-47B7-B773-ECD4167AB294}" destId="{E575DA22-4100-4BE2-A742-0AC1367DD29E}" srcOrd="9" destOrd="0" presId="urn:microsoft.com/office/officeart/2005/8/layout/hProcess9"/>
    <dgm:cxn modelId="{BCF53C4E-2497-4389-A263-BCF86C3A6FA1}" type="presParOf" srcId="{6BA1A01E-A51E-47B7-B773-ECD4167AB294}" destId="{B9EA9FBB-954A-4027-AD6B-257320A60DF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795130" y="0"/>
          <a:ext cx="90114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129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5864" y="1701335"/>
        <a:ext cx="1399966" cy="2015996"/>
      </dsp:txXfrm>
    </dsp:sp>
    <dsp:sp modelId="{4CC00522-12BD-48B9-BACE-3EEE042CD736}">
      <dsp:nvSpPr>
        <dsp:cNvPr id="0" name=""/>
        <dsp:cNvSpPr/>
      </dsp:nvSpPr>
      <dsp:spPr>
        <a:xfrm>
          <a:off x="1810138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85873" y="1701335"/>
        <a:ext cx="1399966" cy="2015996"/>
      </dsp:txXfrm>
    </dsp:sp>
    <dsp:sp modelId="{78ED8BC3-B7CB-423D-BD6A-63E4C36F98DA}">
      <dsp:nvSpPr>
        <dsp:cNvPr id="0" name=""/>
        <dsp:cNvSpPr/>
      </dsp:nvSpPr>
      <dsp:spPr>
        <a:xfrm>
          <a:off x="3620147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695882" y="1701335"/>
        <a:ext cx="1399966" cy="2015996"/>
      </dsp:txXfrm>
    </dsp:sp>
    <dsp:sp modelId="{B7345CFF-4BE2-431D-B222-16F7B5E9123D}">
      <dsp:nvSpPr>
        <dsp:cNvPr id="0" name=""/>
        <dsp:cNvSpPr/>
      </dsp:nvSpPr>
      <dsp:spPr>
        <a:xfrm>
          <a:off x="5430155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proposal exam</a:t>
          </a:r>
        </a:p>
      </dsp:txBody>
      <dsp:txXfrm>
        <a:off x="5505890" y="1701335"/>
        <a:ext cx="1399966" cy="2015996"/>
      </dsp:txXfrm>
    </dsp:sp>
    <dsp:sp modelId="{92470696-145C-4322-8EBF-71C251495ED7}">
      <dsp:nvSpPr>
        <dsp:cNvPr id="0" name=""/>
        <dsp:cNvSpPr/>
      </dsp:nvSpPr>
      <dsp:spPr>
        <a:xfrm>
          <a:off x="7240164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7315899" y="1701335"/>
        <a:ext cx="1399966" cy="2015996"/>
      </dsp:txXfrm>
    </dsp:sp>
    <dsp:sp modelId="{B9EA9FBB-954A-4027-AD6B-257320A60DF9}">
      <dsp:nvSpPr>
        <dsp:cNvPr id="0" name=""/>
        <dsp:cNvSpPr/>
      </dsp:nvSpPr>
      <dsp:spPr>
        <a:xfrm>
          <a:off x="9050173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thesis (ETD)</a:t>
          </a:r>
        </a:p>
      </dsp:txBody>
      <dsp:txXfrm>
        <a:off x="9125908" y="1701335"/>
        <a:ext cx="1399966" cy="20159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BB219-638D-4832-8766-6267B26DF229}">
      <dsp:nvSpPr>
        <dsp:cNvPr id="0" name=""/>
        <dsp:cNvSpPr/>
      </dsp:nvSpPr>
      <dsp:spPr>
        <a:xfrm>
          <a:off x="0" y="660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AF4E3-A675-44DE-9DDD-46048ADFDD2E}">
      <dsp:nvSpPr>
        <dsp:cNvPr id="0" name=""/>
        <dsp:cNvSpPr/>
      </dsp:nvSpPr>
      <dsp:spPr>
        <a:xfrm>
          <a:off x="0" y="660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Annual advisory committee meeting—if  proposal and final exams don’t occur</a:t>
          </a:r>
        </a:p>
      </dsp:txBody>
      <dsp:txXfrm>
        <a:off x="0" y="660"/>
        <a:ext cx="5220932" cy="1082283"/>
      </dsp:txXfrm>
    </dsp:sp>
    <dsp:sp modelId="{611A7927-32E2-4EEC-B1C2-67748CD548FC}">
      <dsp:nvSpPr>
        <dsp:cNvPr id="0" name=""/>
        <dsp:cNvSpPr/>
      </dsp:nvSpPr>
      <dsp:spPr>
        <a:xfrm>
          <a:off x="0" y="1082944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12341-C249-40B3-AED5-464F5C7865A4}">
      <dsp:nvSpPr>
        <dsp:cNvPr id="0" name=""/>
        <dsp:cNvSpPr/>
      </dsp:nvSpPr>
      <dsp:spPr>
        <a:xfrm>
          <a:off x="0" y="1082944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Detailed timeline beyond POS</a:t>
          </a:r>
        </a:p>
      </dsp:txBody>
      <dsp:txXfrm>
        <a:off x="0" y="1082944"/>
        <a:ext cx="5220932" cy="1082283"/>
      </dsp:txXfrm>
    </dsp:sp>
    <dsp:sp modelId="{E444FC47-DEB4-41FA-8CCD-C7F51D3002D2}">
      <dsp:nvSpPr>
        <dsp:cNvPr id="0" name=""/>
        <dsp:cNvSpPr/>
      </dsp:nvSpPr>
      <dsp:spPr>
        <a:xfrm>
          <a:off x="0" y="2165228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F44A2-F00C-4BBB-9EE7-D987D9E6C2B7}">
      <dsp:nvSpPr>
        <dsp:cNvPr id="0" name=""/>
        <dsp:cNvSpPr/>
      </dsp:nvSpPr>
      <dsp:spPr>
        <a:xfrm>
          <a:off x="0" y="2165228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Participation in enrichment activities:  seminars, conferences, fellowships</a:t>
          </a:r>
        </a:p>
      </dsp:txBody>
      <dsp:txXfrm>
        <a:off x="0" y="2165228"/>
        <a:ext cx="5220932" cy="1082283"/>
      </dsp:txXfrm>
    </dsp:sp>
    <dsp:sp modelId="{8962FBBE-E4C8-421C-942C-DA847D3F83E1}">
      <dsp:nvSpPr>
        <dsp:cNvPr id="0" name=""/>
        <dsp:cNvSpPr/>
      </dsp:nvSpPr>
      <dsp:spPr>
        <a:xfrm>
          <a:off x="0" y="3247511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816BA-169B-4644-B1AF-EBD43C694545}">
      <dsp:nvSpPr>
        <dsp:cNvPr id="0" name=""/>
        <dsp:cNvSpPr/>
      </dsp:nvSpPr>
      <dsp:spPr>
        <a:xfrm>
          <a:off x="0" y="3247511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Presentation at conferences</a:t>
          </a:r>
        </a:p>
      </dsp:txBody>
      <dsp:txXfrm>
        <a:off x="0" y="3247511"/>
        <a:ext cx="5220932" cy="1082283"/>
      </dsp:txXfrm>
    </dsp:sp>
    <dsp:sp modelId="{AE7A0740-3779-4FC1-8C2E-32444D84764C}">
      <dsp:nvSpPr>
        <dsp:cNvPr id="0" name=""/>
        <dsp:cNvSpPr/>
      </dsp:nvSpPr>
      <dsp:spPr>
        <a:xfrm>
          <a:off x="0" y="4329795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9C0DD-B086-486F-9239-AFB563AAF821}">
      <dsp:nvSpPr>
        <dsp:cNvPr id="0" name=""/>
        <dsp:cNvSpPr/>
      </dsp:nvSpPr>
      <dsp:spPr>
        <a:xfrm>
          <a:off x="0" y="4329795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Publication in peer-reviewed journals</a:t>
          </a:r>
        </a:p>
      </dsp:txBody>
      <dsp:txXfrm>
        <a:off x="0" y="4329795"/>
        <a:ext cx="5220932" cy="1082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795130" y="0"/>
          <a:ext cx="90114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129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5864" y="1701335"/>
        <a:ext cx="1399966" cy="2015996"/>
      </dsp:txXfrm>
    </dsp:sp>
    <dsp:sp modelId="{4CC00522-12BD-48B9-BACE-3EEE042CD736}">
      <dsp:nvSpPr>
        <dsp:cNvPr id="0" name=""/>
        <dsp:cNvSpPr/>
      </dsp:nvSpPr>
      <dsp:spPr>
        <a:xfrm>
          <a:off x="1810138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85873" y="1701335"/>
        <a:ext cx="1399966" cy="2015996"/>
      </dsp:txXfrm>
    </dsp:sp>
    <dsp:sp modelId="{78ED8BC3-B7CB-423D-BD6A-63E4C36F98DA}">
      <dsp:nvSpPr>
        <dsp:cNvPr id="0" name=""/>
        <dsp:cNvSpPr/>
      </dsp:nvSpPr>
      <dsp:spPr>
        <a:xfrm>
          <a:off x="3620147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695882" y="1701335"/>
        <a:ext cx="1399966" cy="2015996"/>
      </dsp:txXfrm>
    </dsp:sp>
    <dsp:sp modelId="{B7345CFF-4BE2-431D-B222-16F7B5E9123D}">
      <dsp:nvSpPr>
        <dsp:cNvPr id="0" name=""/>
        <dsp:cNvSpPr/>
      </dsp:nvSpPr>
      <dsp:spPr>
        <a:xfrm>
          <a:off x="5430155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proposal exam</a:t>
          </a:r>
        </a:p>
      </dsp:txBody>
      <dsp:txXfrm>
        <a:off x="5505890" y="1701335"/>
        <a:ext cx="1399966" cy="2015996"/>
      </dsp:txXfrm>
    </dsp:sp>
    <dsp:sp modelId="{92470696-145C-4322-8EBF-71C251495ED7}">
      <dsp:nvSpPr>
        <dsp:cNvPr id="0" name=""/>
        <dsp:cNvSpPr/>
      </dsp:nvSpPr>
      <dsp:spPr>
        <a:xfrm>
          <a:off x="7240164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7315899" y="1701335"/>
        <a:ext cx="1399966" cy="2015996"/>
      </dsp:txXfrm>
    </dsp:sp>
    <dsp:sp modelId="{B9EA9FBB-954A-4027-AD6B-257320A60DF9}">
      <dsp:nvSpPr>
        <dsp:cNvPr id="0" name=""/>
        <dsp:cNvSpPr/>
      </dsp:nvSpPr>
      <dsp:spPr>
        <a:xfrm>
          <a:off x="9050173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thesis (ETD)</a:t>
          </a:r>
        </a:p>
      </dsp:txBody>
      <dsp:txXfrm>
        <a:off x="9125908" y="1701335"/>
        <a:ext cx="1399966" cy="2015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795130" y="0"/>
          <a:ext cx="90114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129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5864" y="1701335"/>
        <a:ext cx="1399966" cy="2015996"/>
      </dsp:txXfrm>
    </dsp:sp>
    <dsp:sp modelId="{4CC00522-12BD-48B9-BACE-3EEE042CD736}">
      <dsp:nvSpPr>
        <dsp:cNvPr id="0" name=""/>
        <dsp:cNvSpPr/>
      </dsp:nvSpPr>
      <dsp:spPr>
        <a:xfrm>
          <a:off x="1810138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85873" y="1701335"/>
        <a:ext cx="1399966" cy="2015996"/>
      </dsp:txXfrm>
    </dsp:sp>
    <dsp:sp modelId="{78ED8BC3-B7CB-423D-BD6A-63E4C36F98DA}">
      <dsp:nvSpPr>
        <dsp:cNvPr id="0" name=""/>
        <dsp:cNvSpPr/>
      </dsp:nvSpPr>
      <dsp:spPr>
        <a:xfrm>
          <a:off x="3620147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695882" y="1701335"/>
        <a:ext cx="1399966" cy="2015996"/>
      </dsp:txXfrm>
    </dsp:sp>
    <dsp:sp modelId="{B7345CFF-4BE2-431D-B222-16F7B5E9123D}">
      <dsp:nvSpPr>
        <dsp:cNvPr id="0" name=""/>
        <dsp:cNvSpPr/>
      </dsp:nvSpPr>
      <dsp:spPr>
        <a:xfrm>
          <a:off x="5430155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proposal exam</a:t>
          </a:r>
        </a:p>
      </dsp:txBody>
      <dsp:txXfrm>
        <a:off x="5505890" y="1701335"/>
        <a:ext cx="1399966" cy="2015996"/>
      </dsp:txXfrm>
    </dsp:sp>
    <dsp:sp modelId="{92470696-145C-4322-8EBF-71C251495ED7}">
      <dsp:nvSpPr>
        <dsp:cNvPr id="0" name=""/>
        <dsp:cNvSpPr/>
      </dsp:nvSpPr>
      <dsp:spPr>
        <a:xfrm>
          <a:off x="7240164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7315899" y="1701335"/>
        <a:ext cx="1399966" cy="2015996"/>
      </dsp:txXfrm>
    </dsp:sp>
    <dsp:sp modelId="{B9EA9FBB-954A-4027-AD6B-257320A60DF9}">
      <dsp:nvSpPr>
        <dsp:cNvPr id="0" name=""/>
        <dsp:cNvSpPr/>
      </dsp:nvSpPr>
      <dsp:spPr>
        <a:xfrm>
          <a:off x="9050173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thesis (ETD)</a:t>
          </a:r>
        </a:p>
      </dsp:txBody>
      <dsp:txXfrm>
        <a:off x="9125908" y="1701335"/>
        <a:ext cx="1399966" cy="2015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795130" y="0"/>
          <a:ext cx="90114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129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5864" y="1701335"/>
        <a:ext cx="1399966" cy="2015996"/>
      </dsp:txXfrm>
    </dsp:sp>
    <dsp:sp modelId="{4CC00522-12BD-48B9-BACE-3EEE042CD736}">
      <dsp:nvSpPr>
        <dsp:cNvPr id="0" name=""/>
        <dsp:cNvSpPr/>
      </dsp:nvSpPr>
      <dsp:spPr>
        <a:xfrm>
          <a:off x="1810138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85873" y="1701335"/>
        <a:ext cx="1399966" cy="2015996"/>
      </dsp:txXfrm>
    </dsp:sp>
    <dsp:sp modelId="{78ED8BC3-B7CB-423D-BD6A-63E4C36F98DA}">
      <dsp:nvSpPr>
        <dsp:cNvPr id="0" name=""/>
        <dsp:cNvSpPr/>
      </dsp:nvSpPr>
      <dsp:spPr>
        <a:xfrm>
          <a:off x="3620147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695882" y="1701335"/>
        <a:ext cx="1399966" cy="2015996"/>
      </dsp:txXfrm>
    </dsp:sp>
    <dsp:sp modelId="{B7345CFF-4BE2-431D-B222-16F7B5E9123D}">
      <dsp:nvSpPr>
        <dsp:cNvPr id="0" name=""/>
        <dsp:cNvSpPr/>
      </dsp:nvSpPr>
      <dsp:spPr>
        <a:xfrm>
          <a:off x="5430155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proposal exam</a:t>
          </a:r>
        </a:p>
      </dsp:txBody>
      <dsp:txXfrm>
        <a:off x="5505890" y="1701335"/>
        <a:ext cx="1399966" cy="2015996"/>
      </dsp:txXfrm>
    </dsp:sp>
    <dsp:sp modelId="{92470696-145C-4322-8EBF-71C251495ED7}">
      <dsp:nvSpPr>
        <dsp:cNvPr id="0" name=""/>
        <dsp:cNvSpPr/>
      </dsp:nvSpPr>
      <dsp:spPr>
        <a:xfrm>
          <a:off x="7240164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7315899" y="1701335"/>
        <a:ext cx="1399966" cy="2015996"/>
      </dsp:txXfrm>
    </dsp:sp>
    <dsp:sp modelId="{B9EA9FBB-954A-4027-AD6B-257320A60DF9}">
      <dsp:nvSpPr>
        <dsp:cNvPr id="0" name=""/>
        <dsp:cNvSpPr/>
      </dsp:nvSpPr>
      <dsp:spPr>
        <a:xfrm>
          <a:off x="9050173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thesis (ETD)</a:t>
          </a:r>
        </a:p>
      </dsp:txBody>
      <dsp:txXfrm>
        <a:off x="9125908" y="1701335"/>
        <a:ext cx="1399966" cy="2015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39E88-0DFF-44B4-A78D-969339B239DC}">
      <dsp:nvSpPr>
        <dsp:cNvPr id="0" name=""/>
        <dsp:cNvSpPr/>
      </dsp:nvSpPr>
      <dsp:spPr>
        <a:xfrm rot="5400000">
          <a:off x="7254688" y="-2839770"/>
          <a:ext cx="1427221" cy="74689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All courses must be completed with </a:t>
          </a:r>
          <a:r>
            <a:rPr lang="en-US" sz="1500" b="1" kern="1200" dirty="0">
              <a:solidFill>
                <a:srgbClr val="000000"/>
              </a:solidFill>
            </a:rPr>
            <a:t>C- or better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No audit courses; pass/fail only if that’s the only way a course is offered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Translational</a:t>
          </a:r>
          <a:r>
            <a:rPr lang="en-US" sz="1500" b="1" kern="1200" baseline="0" dirty="0">
              <a:solidFill>
                <a:srgbClr val="000000"/>
              </a:solidFill>
            </a:rPr>
            <a:t> Science </a:t>
          </a:r>
          <a:r>
            <a:rPr lang="en-US" sz="1500" kern="1200" baseline="0" dirty="0">
              <a:solidFill>
                <a:srgbClr val="000000"/>
              </a:solidFill>
            </a:rPr>
            <a:t>(4 </a:t>
          </a:r>
          <a:r>
            <a:rPr lang="en-US" sz="1500" kern="1200" baseline="0" dirty="0" err="1">
              <a:solidFill>
                <a:srgbClr val="000000"/>
              </a:solidFill>
            </a:rPr>
            <a:t>cr</a:t>
          </a:r>
          <a:r>
            <a:rPr lang="en-US" sz="1500" kern="1200" baseline="0" dirty="0">
              <a:solidFill>
                <a:srgbClr val="000000"/>
              </a:solidFill>
            </a:rPr>
            <a:t>) and </a:t>
          </a:r>
          <a:r>
            <a:rPr lang="en-US" sz="1500" b="1" kern="1200" baseline="0" dirty="0">
              <a:solidFill>
                <a:srgbClr val="000000"/>
              </a:solidFill>
            </a:rPr>
            <a:t>Statistics</a:t>
          </a:r>
          <a:r>
            <a:rPr lang="en-US" sz="1500" kern="1200" baseline="0" dirty="0">
              <a:solidFill>
                <a:srgbClr val="000000"/>
              </a:solidFill>
            </a:rPr>
            <a:t> (3 </a:t>
          </a:r>
          <a:r>
            <a:rPr lang="en-US" sz="1500" kern="1200" baseline="0" dirty="0" err="1">
              <a:solidFill>
                <a:srgbClr val="000000"/>
              </a:solidFill>
            </a:rPr>
            <a:t>cr</a:t>
          </a:r>
          <a:r>
            <a:rPr lang="en-US" sz="1500" kern="1200" baseline="0" dirty="0">
              <a:solidFill>
                <a:srgbClr val="000000"/>
              </a:solidFill>
            </a:rPr>
            <a:t>)</a:t>
          </a:r>
          <a:endParaRPr lang="en-US" sz="1500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Max of 50% of credits can be transferred from other grad programs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Max of 6 credits from 4000 level and 6 credits from Independent/Special Study</a:t>
          </a:r>
        </a:p>
      </dsp:txBody>
      <dsp:txXfrm rot="-5400000">
        <a:off x="4233813" y="250776"/>
        <a:ext cx="7399301" cy="1287879"/>
      </dsp:txXfrm>
    </dsp:sp>
    <dsp:sp modelId="{78A68CCE-F93C-4F2E-8EFA-A34381518535}">
      <dsp:nvSpPr>
        <dsp:cNvPr id="0" name=""/>
        <dsp:cNvSpPr/>
      </dsp:nvSpPr>
      <dsp:spPr>
        <a:xfrm>
          <a:off x="0" y="2703"/>
          <a:ext cx="4233812" cy="1784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Course credits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(20 minimum)</a:t>
          </a:r>
        </a:p>
      </dsp:txBody>
      <dsp:txXfrm>
        <a:off x="87089" y="89792"/>
        <a:ext cx="4059634" cy="1609848"/>
      </dsp:txXfrm>
    </dsp:sp>
    <dsp:sp modelId="{F8EC1291-6900-413C-BA37-46B8A9CD4069}">
      <dsp:nvSpPr>
        <dsp:cNvPr id="0" name=""/>
        <dsp:cNvSpPr/>
      </dsp:nvSpPr>
      <dsp:spPr>
        <a:xfrm rot="5400000">
          <a:off x="7283591" y="-995445"/>
          <a:ext cx="1427221" cy="75267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HNFE 5994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No transfer credits from other degrees </a:t>
          </a:r>
        </a:p>
      </dsp:txBody>
      <dsp:txXfrm rot="-5400000">
        <a:off x="4233813" y="2124004"/>
        <a:ext cx="7457107" cy="1287879"/>
      </dsp:txXfrm>
    </dsp:sp>
    <dsp:sp modelId="{4DCB15A9-998A-4998-BFE3-E5A3FAD76259}">
      <dsp:nvSpPr>
        <dsp:cNvPr id="0" name=""/>
        <dsp:cNvSpPr/>
      </dsp:nvSpPr>
      <dsp:spPr>
        <a:xfrm>
          <a:off x="0" y="1875930"/>
          <a:ext cx="4233812" cy="1784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Research credits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(6 minimum)</a:t>
          </a:r>
        </a:p>
      </dsp:txBody>
      <dsp:txXfrm>
        <a:off x="87089" y="1963019"/>
        <a:ext cx="4059634" cy="1609848"/>
      </dsp:txXfrm>
    </dsp:sp>
    <dsp:sp modelId="{961989C5-6315-4521-B9C1-F5D825B72AEA}">
      <dsp:nvSpPr>
        <dsp:cNvPr id="0" name=""/>
        <dsp:cNvSpPr/>
      </dsp:nvSpPr>
      <dsp:spPr>
        <a:xfrm rot="5400000">
          <a:off x="7283591" y="877782"/>
          <a:ext cx="1427221" cy="75267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rgbClr val="000000"/>
              </a:solidFill>
            </a:rPr>
            <a:t>Human Subjects Protections Tutorial from the VT Institutional Review Board and/or VT IACUC training </a:t>
          </a:r>
          <a:r>
            <a:rPr lang="en-US" sz="1500" b="1" kern="1200" dirty="0">
              <a:solidFill>
                <a:srgbClr val="000000"/>
              </a:solidFill>
            </a:rPr>
            <a:t>(email certificates to L. Jones)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ALS 5324 </a:t>
          </a:r>
          <a:r>
            <a:rPr lang="en-US" sz="1500" b="0" kern="1200" dirty="0">
              <a:solidFill>
                <a:srgbClr val="000000"/>
              </a:solidFill>
            </a:rPr>
            <a:t>Research Ethics in Agriculture &amp; Life Sciences (Fall only, 1 </a:t>
          </a:r>
          <a:r>
            <a:rPr lang="en-US" sz="1500" b="0" kern="1200" dirty="0" err="1">
              <a:solidFill>
                <a:srgbClr val="000000"/>
              </a:solidFill>
            </a:rPr>
            <a:t>cr</a:t>
          </a:r>
          <a:r>
            <a:rPr lang="en-US" sz="1500" b="0" kern="1200" dirty="0">
              <a:solidFill>
                <a:srgbClr val="000000"/>
              </a:solidFill>
            </a:rPr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GRAD 5014 </a:t>
          </a:r>
          <a:r>
            <a:rPr lang="en-US" sz="1500" b="0" kern="1200" dirty="0">
              <a:solidFill>
                <a:srgbClr val="000000"/>
              </a:solidFill>
            </a:rPr>
            <a:t>Academic Integrity and Plagiarism (2 </a:t>
          </a:r>
          <a:r>
            <a:rPr lang="en-US" sz="1500" b="0" kern="1200" dirty="0" err="1">
              <a:solidFill>
                <a:srgbClr val="000000"/>
              </a:solidFill>
            </a:rPr>
            <a:t>cr</a:t>
          </a:r>
          <a:r>
            <a:rPr lang="en-US" sz="1500" b="0" kern="1200" dirty="0">
              <a:solidFill>
                <a:srgbClr val="000000"/>
              </a:solidFill>
            </a:rPr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ALS 5984 </a:t>
          </a:r>
          <a:r>
            <a:rPr lang="en-US" sz="1500" b="0" kern="1200" dirty="0">
              <a:solidFill>
                <a:srgbClr val="000000"/>
              </a:solidFill>
            </a:rPr>
            <a:t>Building Multicultural Competence in Agriculture &amp; Life Sciences (1 </a:t>
          </a:r>
          <a:r>
            <a:rPr lang="en-US" sz="1500" b="0" kern="1200" dirty="0" err="1">
              <a:solidFill>
                <a:srgbClr val="000000"/>
              </a:solidFill>
            </a:rPr>
            <a:t>cr</a:t>
          </a:r>
          <a:r>
            <a:rPr lang="en-US" sz="1500" b="0" kern="1200" dirty="0">
              <a:solidFill>
                <a:srgbClr val="000000"/>
              </a:solidFill>
            </a:rPr>
            <a:t>)*</a:t>
          </a:r>
        </a:p>
      </dsp:txBody>
      <dsp:txXfrm rot="-5400000">
        <a:off x="4233813" y="3997232"/>
        <a:ext cx="7457107" cy="1287879"/>
      </dsp:txXfrm>
    </dsp:sp>
    <dsp:sp modelId="{F73017FA-7AFF-4F1A-A00F-A698898F972C}">
      <dsp:nvSpPr>
        <dsp:cNvPr id="0" name=""/>
        <dsp:cNvSpPr/>
      </dsp:nvSpPr>
      <dsp:spPr>
        <a:xfrm>
          <a:off x="0" y="3749158"/>
          <a:ext cx="4233812" cy="1784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Ethics, Integrity, Diversity and Inclusion* Requirement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(4 components)</a:t>
          </a:r>
        </a:p>
      </dsp:txBody>
      <dsp:txXfrm>
        <a:off x="87089" y="3836247"/>
        <a:ext cx="4059634" cy="1609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795130" y="0"/>
          <a:ext cx="90114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129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5864" y="1701335"/>
        <a:ext cx="1399966" cy="2015996"/>
      </dsp:txXfrm>
    </dsp:sp>
    <dsp:sp modelId="{4CC00522-12BD-48B9-BACE-3EEE042CD736}">
      <dsp:nvSpPr>
        <dsp:cNvPr id="0" name=""/>
        <dsp:cNvSpPr/>
      </dsp:nvSpPr>
      <dsp:spPr>
        <a:xfrm>
          <a:off x="1810138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85873" y="1701335"/>
        <a:ext cx="1399966" cy="2015996"/>
      </dsp:txXfrm>
    </dsp:sp>
    <dsp:sp modelId="{78ED8BC3-B7CB-423D-BD6A-63E4C36F98DA}">
      <dsp:nvSpPr>
        <dsp:cNvPr id="0" name=""/>
        <dsp:cNvSpPr/>
      </dsp:nvSpPr>
      <dsp:spPr>
        <a:xfrm>
          <a:off x="3620147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695882" y="1701335"/>
        <a:ext cx="1399966" cy="2015996"/>
      </dsp:txXfrm>
    </dsp:sp>
    <dsp:sp modelId="{B7345CFF-4BE2-431D-B222-16F7B5E9123D}">
      <dsp:nvSpPr>
        <dsp:cNvPr id="0" name=""/>
        <dsp:cNvSpPr/>
      </dsp:nvSpPr>
      <dsp:spPr>
        <a:xfrm>
          <a:off x="5430155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proposal exam</a:t>
          </a:r>
        </a:p>
      </dsp:txBody>
      <dsp:txXfrm>
        <a:off x="5505890" y="1701335"/>
        <a:ext cx="1399966" cy="2015996"/>
      </dsp:txXfrm>
    </dsp:sp>
    <dsp:sp modelId="{92470696-145C-4322-8EBF-71C251495ED7}">
      <dsp:nvSpPr>
        <dsp:cNvPr id="0" name=""/>
        <dsp:cNvSpPr/>
      </dsp:nvSpPr>
      <dsp:spPr>
        <a:xfrm>
          <a:off x="7240164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7315899" y="1701335"/>
        <a:ext cx="1399966" cy="2015996"/>
      </dsp:txXfrm>
    </dsp:sp>
    <dsp:sp modelId="{B9EA9FBB-954A-4027-AD6B-257320A60DF9}">
      <dsp:nvSpPr>
        <dsp:cNvPr id="0" name=""/>
        <dsp:cNvSpPr/>
      </dsp:nvSpPr>
      <dsp:spPr>
        <a:xfrm>
          <a:off x="9050173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thesis (ETD)</a:t>
          </a:r>
        </a:p>
      </dsp:txBody>
      <dsp:txXfrm>
        <a:off x="9125908" y="1701335"/>
        <a:ext cx="1399966" cy="2015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795130" y="0"/>
          <a:ext cx="90114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129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5864" y="1701335"/>
        <a:ext cx="1399966" cy="2015996"/>
      </dsp:txXfrm>
    </dsp:sp>
    <dsp:sp modelId="{4CC00522-12BD-48B9-BACE-3EEE042CD736}">
      <dsp:nvSpPr>
        <dsp:cNvPr id="0" name=""/>
        <dsp:cNvSpPr/>
      </dsp:nvSpPr>
      <dsp:spPr>
        <a:xfrm>
          <a:off x="1810138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85873" y="1701335"/>
        <a:ext cx="1399966" cy="2015996"/>
      </dsp:txXfrm>
    </dsp:sp>
    <dsp:sp modelId="{78ED8BC3-B7CB-423D-BD6A-63E4C36F98DA}">
      <dsp:nvSpPr>
        <dsp:cNvPr id="0" name=""/>
        <dsp:cNvSpPr/>
      </dsp:nvSpPr>
      <dsp:spPr>
        <a:xfrm>
          <a:off x="3620147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695882" y="1701335"/>
        <a:ext cx="1399966" cy="2015996"/>
      </dsp:txXfrm>
    </dsp:sp>
    <dsp:sp modelId="{B7345CFF-4BE2-431D-B222-16F7B5E9123D}">
      <dsp:nvSpPr>
        <dsp:cNvPr id="0" name=""/>
        <dsp:cNvSpPr/>
      </dsp:nvSpPr>
      <dsp:spPr>
        <a:xfrm>
          <a:off x="5430155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proposal exam</a:t>
          </a:r>
        </a:p>
      </dsp:txBody>
      <dsp:txXfrm>
        <a:off x="5505890" y="1701335"/>
        <a:ext cx="1399966" cy="2015996"/>
      </dsp:txXfrm>
    </dsp:sp>
    <dsp:sp modelId="{92470696-145C-4322-8EBF-71C251495ED7}">
      <dsp:nvSpPr>
        <dsp:cNvPr id="0" name=""/>
        <dsp:cNvSpPr/>
      </dsp:nvSpPr>
      <dsp:spPr>
        <a:xfrm>
          <a:off x="7240164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7315899" y="1701335"/>
        <a:ext cx="1399966" cy="2015996"/>
      </dsp:txXfrm>
    </dsp:sp>
    <dsp:sp modelId="{B9EA9FBB-954A-4027-AD6B-257320A60DF9}">
      <dsp:nvSpPr>
        <dsp:cNvPr id="0" name=""/>
        <dsp:cNvSpPr/>
      </dsp:nvSpPr>
      <dsp:spPr>
        <a:xfrm>
          <a:off x="9050173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thesis (ETD)</a:t>
          </a:r>
        </a:p>
      </dsp:txBody>
      <dsp:txXfrm>
        <a:off x="9125908" y="1701335"/>
        <a:ext cx="1399966" cy="20159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795130" y="0"/>
          <a:ext cx="90114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129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5864" y="1701335"/>
        <a:ext cx="1399966" cy="2015996"/>
      </dsp:txXfrm>
    </dsp:sp>
    <dsp:sp modelId="{4CC00522-12BD-48B9-BACE-3EEE042CD736}">
      <dsp:nvSpPr>
        <dsp:cNvPr id="0" name=""/>
        <dsp:cNvSpPr/>
      </dsp:nvSpPr>
      <dsp:spPr>
        <a:xfrm>
          <a:off x="1810138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85873" y="1701335"/>
        <a:ext cx="1399966" cy="2015996"/>
      </dsp:txXfrm>
    </dsp:sp>
    <dsp:sp modelId="{78ED8BC3-B7CB-423D-BD6A-63E4C36F98DA}">
      <dsp:nvSpPr>
        <dsp:cNvPr id="0" name=""/>
        <dsp:cNvSpPr/>
      </dsp:nvSpPr>
      <dsp:spPr>
        <a:xfrm>
          <a:off x="3620147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695882" y="1701335"/>
        <a:ext cx="1399966" cy="2015996"/>
      </dsp:txXfrm>
    </dsp:sp>
    <dsp:sp modelId="{B7345CFF-4BE2-431D-B222-16F7B5E9123D}">
      <dsp:nvSpPr>
        <dsp:cNvPr id="0" name=""/>
        <dsp:cNvSpPr/>
      </dsp:nvSpPr>
      <dsp:spPr>
        <a:xfrm>
          <a:off x="5430155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proposal exam</a:t>
          </a:r>
        </a:p>
      </dsp:txBody>
      <dsp:txXfrm>
        <a:off x="5505890" y="1701335"/>
        <a:ext cx="1399966" cy="2015996"/>
      </dsp:txXfrm>
    </dsp:sp>
    <dsp:sp modelId="{92470696-145C-4322-8EBF-71C251495ED7}">
      <dsp:nvSpPr>
        <dsp:cNvPr id="0" name=""/>
        <dsp:cNvSpPr/>
      </dsp:nvSpPr>
      <dsp:spPr>
        <a:xfrm>
          <a:off x="7240164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7315899" y="1701335"/>
        <a:ext cx="1399966" cy="2015996"/>
      </dsp:txXfrm>
    </dsp:sp>
    <dsp:sp modelId="{B9EA9FBB-954A-4027-AD6B-257320A60DF9}">
      <dsp:nvSpPr>
        <dsp:cNvPr id="0" name=""/>
        <dsp:cNvSpPr/>
      </dsp:nvSpPr>
      <dsp:spPr>
        <a:xfrm>
          <a:off x="9050173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thesis (ETD)</a:t>
          </a:r>
        </a:p>
      </dsp:txBody>
      <dsp:txXfrm>
        <a:off x="9125908" y="1701335"/>
        <a:ext cx="1399966" cy="20159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795130" y="0"/>
          <a:ext cx="901147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129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5864" y="1701335"/>
        <a:ext cx="1399966" cy="2015996"/>
      </dsp:txXfrm>
    </dsp:sp>
    <dsp:sp modelId="{4CC00522-12BD-48B9-BACE-3EEE042CD736}">
      <dsp:nvSpPr>
        <dsp:cNvPr id="0" name=""/>
        <dsp:cNvSpPr/>
      </dsp:nvSpPr>
      <dsp:spPr>
        <a:xfrm>
          <a:off x="1810138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85873" y="1701335"/>
        <a:ext cx="1399966" cy="2015996"/>
      </dsp:txXfrm>
    </dsp:sp>
    <dsp:sp modelId="{78ED8BC3-B7CB-423D-BD6A-63E4C36F98DA}">
      <dsp:nvSpPr>
        <dsp:cNvPr id="0" name=""/>
        <dsp:cNvSpPr/>
      </dsp:nvSpPr>
      <dsp:spPr>
        <a:xfrm>
          <a:off x="3620147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695882" y="1701335"/>
        <a:ext cx="1399966" cy="2015996"/>
      </dsp:txXfrm>
    </dsp:sp>
    <dsp:sp modelId="{B7345CFF-4BE2-431D-B222-16F7B5E9123D}">
      <dsp:nvSpPr>
        <dsp:cNvPr id="0" name=""/>
        <dsp:cNvSpPr/>
      </dsp:nvSpPr>
      <dsp:spPr>
        <a:xfrm>
          <a:off x="5430155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proposal exam</a:t>
          </a:r>
        </a:p>
      </dsp:txBody>
      <dsp:txXfrm>
        <a:off x="5505890" y="1701335"/>
        <a:ext cx="1399966" cy="2015996"/>
      </dsp:txXfrm>
    </dsp:sp>
    <dsp:sp modelId="{92470696-145C-4322-8EBF-71C251495ED7}">
      <dsp:nvSpPr>
        <dsp:cNvPr id="0" name=""/>
        <dsp:cNvSpPr/>
      </dsp:nvSpPr>
      <dsp:spPr>
        <a:xfrm>
          <a:off x="7240164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7315899" y="1701335"/>
        <a:ext cx="1399966" cy="2015996"/>
      </dsp:txXfrm>
    </dsp:sp>
    <dsp:sp modelId="{B9EA9FBB-954A-4027-AD6B-257320A60DF9}">
      <dsp:nvSpPr>
        <dsp:cNvPr id="0" name=""/>
        <dsp:cNvSpPr/>
      </dsp:nvSpPr>
      <dsp:spPr>
        <a:xfrm>
          <a:off x="9050173" y="1625600"/>
          <a:ext cx="1551436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thesis (ETD)</a:t>
          </a:r>
        </a:p>
      </dsp:txBody>
      <dsp:txXfrm>
        <a:off x="9125908" y="1701335"/>
        <a:ext cx="1399966" cy="2015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9AAA4-A910-4C4A-AB8B-C43E152171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B99A-3FF1-4AF7-B1E7-52D88CFA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6FEE-DB32-41E0-A4FF-2C96AE37D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08355-F3C7-4BFE-AA0C-C52BEDD19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D9D8F-B673-4FAF-9A1C-0AE38342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692F6-275F-4456-B7FD-8285865A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07E99-7BB8-4411-B529-47DE2832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8CC5-A208-404A-89A3-A6E2DFF8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8A8FC-110A-4BF1-8FD2-E7CEDF81A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AEEB-AC8C-4337-B716-1D414D4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1D910-09C7-42D3-8E2E-EE13A6AD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455A6-CAC5-4C77-A5CA-3D49C02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59B15-6C4B-4D82-B688-CBB9E89A6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97EB5-D971-476D-ABDD-316FB0A7C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0B5C-902D-4D9B-B960-AA06B5CE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C7B5-159C-4991-B0B7-975D07A8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485B-B079-4479-BDC9-1C6C88CF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5" y="1552615"/>
            <a:ext cx="333527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3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3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3" y="3413485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14" name="pasted-image.pdf" descr="pasted-image.pdf">
            <a:extLst>
              <a:ext uri="{FF2B5EF4-FFF2-40B4-BE49-F238E27FC236}">
                <a16:creationId xmlns:a16="http://schemas.microsoft.com/office/drawing/2014/main" id="{8117D4C5-821B-2E48-A1A4-80929E37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733" y="1326669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5F9A7A8C-D13F-DA49-A2C4-E94036486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45505" y="5146990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15326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5" y="1552615"/>
            <a:ext cx="333527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3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3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3" y="3413485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419E8387-DE66-4B4B-B62A-5C82B3D8603C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2" name="VT-grid-02.png" descr="VT-grid-02.png">
            <a:extLst>
              <a:ext uri="{FF2B5EF4-FFF2-40B4-BE49-F238E27FC236}">
                <a16:creationId xmlns:a16="http://schemas.microsoft.com/office/drawing/2014/main" id="{539626D6-3F56-624E-B274-EBF833237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274" y="6174023"/>
            <a:ext cx="1060080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27DF4FBB-E521-D042-8E3B-9D410A86E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733" y="1326669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df" descr="pasted-image.pdf">
            <a:extLst>
              <a:ext uri="{FF2B5EF4-FFF2-40B4-BE49-F238E27FC236}">
                <a16:creationId xmlns:a16="http://schemas.microsoft.com/office/drawing/2014/main" id="{9FC52FAF-8EDC-CE43-A279-EA1050763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045505" y="5146990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20152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8"/>
            <a:ext cx="5886052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6" name="pasted-image.pdf" descr="pasted-image.pdf">
            <a:extLst>
              <a:ext uri="{FF2B5EF4-FFF2-40B4-BE49-F238E27FC236}">
                <a16:creationId xmlns:a16="http://schemas.microsoft.com/office/drawing/2014/main" id="{8B50940D-DB13-7440-A56C-380786D6D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365" y="1147321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 descr="pasted-image.pdf">
            <a:extLst>
              <a:ext uri="{FF2B5EF4-FFF2-40B4-BE49-F238E27FC236}">
                <a16:creationId xmlns:a16="http://schemas.microsoft.com/office/drawing/2014/main" id="{3D43A036-EA63-594C-811B-0A4D40350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79" y="5303521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34247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8"/>
            <a:ext cx="5886052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7" name="VT-grid-02.png" descr="VT-grid-02.png">
            <a:extLst>
              <a:ext uri="{FF2B5EF4-FFF2-40B4-BE49-F238E27FC236}">
                <a16:creationId xmlns:a16="http://schemas.microsoft.com/office/drawing/2014/main" id="{71263E00-C9C0-0F41-937F-9C61A9923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274" y="617402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7">
            <a:extLst>
              <a:ext uri="{FF2B5EF4-FFF2-40B4-BE49-F238E27FC236}">
                <a16:creationId xmlns:a16="http://schemas.microsoft.com/office/drawing/2014/main" id="{C2DD5C99-46BF-FF4E-AD01-0BEF5D2FDB3D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B752EE38-C3A2-2546-84E0-1F22D5C42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365" y="1147321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4C9DCF6B-2C30-CB4E-A381-8CD03AB303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837679" y="5303521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90053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6"/>
            <a:ext cx="10835712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4AF4F311-4DAC-174C-867F-39F507988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751" y="463069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331F298F-2F0E-314D-A68A-C35CDB404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524726" y="6175121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5728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4" y="689016"/>
            <a:ext cx="3224081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DA1D3B-17F6-9E4B-8316-E23BD203FE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0645" y="2816614"/>
            <a:ext cx="3224081" cy="33554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610C5-92B3-BC4F-9CA1-DE4AEFE971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00645" y="689458"/>
            <a:ext cx="3224081" cy="1892379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C2FA0C-3336-BE45-A6A7-C9C319078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44907" y="692670"/>
            <a:ext cx="3923328" cy="334144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11EDC93-FB4D-8A40-B79D-642286325B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4907" y="4321846"/>
            <a:ext cx="3923328" cy="1850206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3E17DDC9-940C-DD46-B4DB-9E63ED9C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751" y="463069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25C057FC-860B-9C4A-9F15-891D389A4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524726" y="6175121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753364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1A9E0C80-6FB1-F54E-A680-4DDAC9A74543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67057220-907A-4A45-BF7E-9AD53BA9423A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811479" y="1556339"/>
            <a:ext cx="2292096" cy="1719072"/>
          </a:xfrm>
          <a:prstGeom prst="ellipse">
            <a:avLst/>
          </a:prstGeom>
        </p:spPr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67C8D9E2-B69D-7048-A645-A149D0EA6482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4399720" y="3220440"/>
            <a:ext cx="2292096" cy="1719072"/>
          </a:xfrm>
          <a:prstGeom prst="ellipse">
            <a:avLst/>
          </a:prstGeom>
        </p:spPr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08278E45-934E-0741-8C75-4E4CB404B359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8418285" y="2079893"/>
            <a:ext cx="2292096" cy="1719072"/>
          </a:xfrm>
          <a:prstGeom prst="ellipse">
            <a:avLst/>
          </a:prstGeom>
        </p:spPr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D63077F-0A01-724B-8DEE-B45AC06250F6}"/>
              </a:ext>
            </a:extLst>
          </p:cNvPr>
          <p:cNvSpPr/>
          <p:nvPr userDrawn="1"/>
        </p:nvSpPr>
        <p:spPr>
          <a:xfrm>
            <a:off x="722706" y="1489760"/>
            <a:ext cx="2469644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B68EF4ED-FB24-C049-B3A2-F47C34AA766B}"/>
              </a:ext>
            </a:extLst>
          </p:cNvPr>
          <p:cNvSpPr/>
          <p:nvPr userDrawn="1"/>
        </p:nvSpPr>
        <p:spPr>
          <a:xfrm>
            <a:off x="3013369" y="2939429"/>
            <a:ext cx="1426009" cy="75209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501A3315-B6A4-064A-9838-E6EEA880C476}"/>
              </a:ext>
            </a:extLst>
          </p:cNvPr>
          <p:cNvSpPr/>
          <p:nvPr userDrawn="1"/>
        </p:nvSpPr>
        <p:spPr>
          <a:xfrm>
            <a:off x="4304106" y="3153861"/>
            <a:ext cx="2469644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E32D7EB3-617C-0F47-BF15-118401D99F46}"/>
              </a:ext>
            </a:extLst>
          </p:cNvPr>
          <p:cNvSpPr/>
          <p:nvPr userDrawn="1"/>
        </p:nvSpPr>
        <p:spPr>
          <a:xfrm flipV="1">
            <a:off x="6691817" y="3246012"/>
            <a:ext cx="1707423" cy="4533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DBBC52A8-0692-2E48-B8E3-73E6F7195315}"/>
              </a:ext>
            </a:extLst>
          </p:cNvPr>
          <p:cNvSpPr/>
          <p:nvPr userDrawn="1"/>
        </p:nvSpPr>
        <p:spPr>
          <a:xfrm>
            <a:off x="8317306" y="2014372"/>
            <a:ext cx="2469644" cy="185223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741245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9960867" y="635714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A12731E5-BD52-1A4A-9D53-2BBDAEC1061C}"/>
              </a:ext>
            </a:extLst>
          </p:cNvPr>
          <p:cNvSpPr/>
          <p:nvPr userDrawn="1"/>
        </p:nvSpPr>
        <p:spPr>
          <a:xfrm>
            <a:off x="8600567" y="3608247"/>
            <a:ext cx="2469644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3DD0427D-C7BA-5942-AA01-7B3C2E7EDB8B}"/>
              </a:ext>
            </a:extLst>
          </p:cNvPr>
          <p:cNvSpPr/>
          <p:nvPr userDrawn="1"/>
        </p:nvSpPr>
        <p:spPr>
          <a:xfrm>
            <a:off x="708969" y="1475990"/>
            <a:ext cx="2469644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B529CB6-940A-184C-B0A7-C0B21F4899FB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797741" y="1542569"/>
            <a:ext cx="2292096" cy="1719072"/>
          </a:xfrm>
          <a:prstGeom prst="ellipse">
            <a:avLst/>
          </a:prstGeom>
        </p:spPr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A243C4C-0868-674D-B156-6A5559A59676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8689340" y="3674826"/>
            <a:ext cx="2292096" cy="171907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3247881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751E-85BB-469A-B31A-6AD18AA8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D0E7-3B7D-4974-A01C-6FD6DE43A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818A9-3B6F-4FDA-BF82-FFE70ABB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F213E-ACED-4019-AE41-39CA7A25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FBE7-B6D6-4F88-88E8-9957ACBB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9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pic>
        <p:nvPicPr>
          <p:cNvPr id="3" name="VT-grid-02.png" descr="VT-grid-02.png">
            <a:extLst>
              <a:ext uri="{FF2B5EF4-FFF2-40B4-BE49-F238E27FC236}">
                <a16:creationId xmlns:a16="http://schemas.microsoft.com/office/drawing/2014/main" id="{04173169-BE36-994B-9AE2-DFE098B8A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274" y="6174023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478516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33845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00320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40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655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4" y="1552615"/>
            <a:ext cx="3335279" cy="222412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2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2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1" y="3413483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984274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4" y="1552615"/>
            <a:ext cx="3335279" cy="222412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2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2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1" y="3413483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419E8387-DE66-4B4B-B62A-5C82B3D8603C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" name="VT-grid-02.png" descr="VT-grid-02.png">
            <a:extLst>
              <a:ext uri="{FF2B5EF4-FFF2-40B4-BE49-F238E27FC236}">
                <a16:creationId xmlns:a16="http://schemas.microsoft.com/office/drawing/2014/main" id="{539626D6-3F56-624E-B274-EBF833237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933815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6"/>
            <a:ext cx="5886052" cy="39302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88D62473-E314-3D4A-AAC3-507E8C13C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0" y="11252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8F884F0C-6201-D041-8C2F-7BB818A90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80" y="5303520"/>
            <a:ext cx="248048" cy="248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598621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6"/>
            <a:ext cx="5886052" cy="39302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88D62473-E314-3D4A-AAC3-507E8C13C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0" y="11252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8F884F0C-6201-D041-8C2F-7BB818A90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80" y="5303520"/>
            <a:ext cx="248048" cy="24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T-grid-02.png" descr="VT-grid-02.png">
            <a:extLst>
              <a:ext uri="{FF2B5EF4-FFF2-40B4-BE49-F238E27FC236}">
                <a16:creationId xmlns:a16="http://schemas.microsoft.com/office/drawing/2014/main" id="{71263E00-C9C0-0F41-937F-9C61A9923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7">
            <a:extLst>
              <a:ext uri="{FF2B5EF4-FFF2-40B4-BE49-F238E27FC236}">
                <a16:creationId xmlns:a16="http://schemas.microsoft.com/office/drawing/2014/main" id="{C2DD5C99-46BF-FF4E-AD01-0BEF5D2FDB3D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14128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524725" y="6175119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4"/>
            <a:ext cx="10835712" cy="548610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7306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E3D8-18E7-4524-ADCA-14CFF250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9E0D-A7B2-4840-9773-5BC5C6FBC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F83AB-0A25-4BB3-B1C7-43B82D11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94DC7-A673-44DA-8BD2-E1D63D83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C4C77-06A1-4604-B3D8-27CC6784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25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524725" y="6175119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4"/>
            <a:ext cx="3224081" cy="548610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DA1D3B-17F6-9E4B-8316-E23BD203FE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0644" y="2816614"/>
            <a:ext cx="3224081" cy="33554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610C5-92B3-BC4F-9CA1-DE4AEFE971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00643" y="689456"/>
            <a:ext cx="3224081" cy="18923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C2FA0C-3336-BE45-A6A7-C9C319078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44907" y="692670"/>
            <a:ext cx="3923328" cy="33414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11EDC93-FB4D-8A40-B79D-642286325B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4907" y="4321846"/>
            <a:ext cx="3923328" cy="18502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4292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6"/>
          <p:cNvSpPr/>
          <p:nvPr userDrawn="1"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2999630" y="2757878"/>
            <a:ext cx="1426009" cy="100279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Acherus Grotesque Light" panose="02000505000000020004" pitchFamily="2" charset="77"/>
            </a:endParaRPr>
          </a:p>
        </p:txBody>
      </p:sp>
      <p:sp>
        <p:nvSpPr>
          <p:cNvPr id="10" name="Oval 26"/>
          <p:cNvSpPr/>
          <p:nvPr userDrawn="1"/>
        </p:nvSpPr>
        <p:spPr>
          <a:xfrm>
            <a:off x="4290368" y="3043787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3" name="Line"/>
          <p:cNvSpPr/>
          <p:nvPr userDrawn="1"/>
        </p:nvSpPr>
        <p:spPr>
          <a:xfrm flipV="1">
            <a:off x="6678079" y="3166654"/>
            <a:ext cx="1707422" cy="60452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Acherus Grotesque Light" panose="02000505000000020004" pitchFamily="2" charset="77"/>
            </a:endParaRPr>
          </a:p>
        </p:txBody>
      </p:sp>
      <p:sp>
        <p:nvSpPr>
          <p:cNvPr id="15" name="Oval 26"/>
          <p:cNvSpPr/>
          <p:nvPr userDrawn="1"/>
        </p:nvSpPr>
        <p:spPr>
          <a:xfrm>
            <a:off x="8303568" y="1524469"/>
            <a:ext cx="2469644" cy="246964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800790" y="91680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4382190" y="3135609"/>
            <a:ext cx="2286000" cy="2286000"/>
          </a:xfrm>
          <a:prstGeom prst="ellipse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8395390" y="1616291"/>
            <a:ext cx="2286000" cy="2286000"/>
          </a:xfrm>
          <a:prstGeom prst="ellipse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1A9E0C80-6FB1-F54E-A680-4DDAC9A74543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73428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9960867" y="6357146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546E5CE3-7F26-E64D-88A4-D33A1C107FFA}"/>
              </a:ext>
            </a:extLst>
          </p:cNvPr>
          <p:cNvSpPr/>
          <p:nvPr userDrawn="1"/>
        </p:nvSpPr>
        <p:spPr>
          <a:xfrm>
            <a:off x="8600566" y="366799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54E56228-FB9B-AC4F-8941-1700F9A2EF94}"/>
              </a:ext>
            </a:extLst>
          </p:cNvPr>
          <p:cNvSpPr/>
          <p:nvPr userDrawn="1"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5" name="Picture Placeholder 35">
            <a:extLst>
              <a:ext uri="{FF2B5EF4-FFF2-40B4-BE49-F238E27FC236}">
                <a16:creationId xmlns:a16="http://schemas.microsoft.com/office/drawing/2014/main" id="{B0A46C66-C14E-1F4B-8E2C-445DF0752D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790" y="91680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6" name="Picture Placeholder 35">
            <a:extLst>
              <a:ext uri="{FF2B5EF4-FFF2-40B4-BE49-F238E27FC236}">
                <a16:creationId xmlns:a16="http://schemas.microsoft.com/office/drawing/2014/main" id="{D21A1575-E480-0842-9F69-BCAAAC3375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2005" y="375981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308884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pic>
        <p:nvPicPr>
          <p:cNvPr id="3" name="VT-grid-02.png" descr="VT-grid-02.png">
            <a:extLst>
              <a:ext uri="{FF2B5EF4-FFF2-40B4-BE49-F238E27FC236}">
                <a16:creationId xmlns:a16="http://schemas.microsoft.com/office/drawing/2014/main" id="{04173169-BE36-994B-9AE2-DFE098B8A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16546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668292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248400" y="0"/>
            <a:ext cx="59436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413885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graphic 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AA94F98-BDB5-8745-8AB5-CC0D6B909B03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807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D1F8-4219-448A-8435-6A14B974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CC2B3-D05B-4A48-8672-B4EC52A0E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57B9E-8AF5-45A6-8A20-708187E66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8A16-10FC-4ABD-8B31-A95B8CB1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C08BE-FEA5-4CA2-950C-4F64E318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C6351-AA71-42F3-99C0-86AA6CF9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66B9-0F47-4438-A3E5-B6FE6A1D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6E700-8CDA-4B78-9C54-B29639C23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34D95-0A7B-410E-B983-BFE364D4F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5B390-980C-412A-94EA-A9BA13241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525F5-5BF6-4FFD-8BD2-DD514D86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CF487-309A-40D7-9903-E4D90DDF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F8D0B-3C3C-469F-B478-ED3AE208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8F719-AD4B-4BEF-BE52-2DD943EC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4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FC46-1392-4E41-A850-7E374E27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F18E3-A0C9-4693-A518-8A1715A0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1A2AC-2819-4C9B-A008-BCF74745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9911C-211A-450F-9C5B-B3B20955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C2703-77AF-4ED3-BEDF-78C2CEA0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A377F-E69E-4AB9-AEED-3485FD21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338C7-C639-468D-9E84-E2B1106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CF13-6FE0-4F35-94BD-B6D47B15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8AF5-7479-4620-9AFF-DB76561A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D4A77-70A5-4464-BFA1-A44BC48AA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5C665-A36B-4D21-9CAC-65585483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272D9-9B42-42E7-96DD-E73C6698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4D369-D49D-490F-8F23-B3CE29ED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4C91-A642-423B-A922-AC6FE760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4115B-4813-400C-8ED3-21894339A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AAC4B-ABC5-477F-863C-725B1DA4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2020D-CE47-49F3-BB73-62448A13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666DD-9D0D-49A6-ADD9-FCEE5256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D72E1-9E83-466F-A5DA-7908D43E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2A794-94C0-4D80-891F-82D58960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8A861-3CBD-4997-B7F9-6BD325663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7D337-7409-458D-BE04-AE6D6560E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13EAB-B9AC-4090-B48F-9C036B80B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61AF7-24EC-46AB-A8F1-F8FD91188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hf hdr="0" ftr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5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med"/>
  <p:hf hdr="0" ftr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/>
          <a:stretch/>
        </p:blipFill>
        <p:spPr>
          <a:xfrm>
            <a:off x="0" y="0"/>
            <a:ext cx="9016376" cy="6858000"/>
          </a:xfrm>
          <a:prstGeom prst="rect">
            <a:avLst/>
          </a:prstGeom>
        </p:spPr>
      </p:pic>
      <p:sp>
        <p:nvSpPr>
          <p:cNvPr id="335" name="Rectangle"/>
          <p:cNvSpPr/>
          <p:nvPr/>
        </p:nvSpPr>
        <p:spPr>
          <a:xfrm>
            <a:off x="0" y="-4"/>
            <a:ext cx="9016375" cy="6858001"/>
          </a:xfrm>
          <a:prstGeom prst="rect">
            <a:avLst/>
          </a:prstGeom>
          <a:solidFill>
            <a:schemeClr val="tx1">
              <a:alpha val="8981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861F4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E45E7BD3-66B1-FB4B-B16D-4EC739BB5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15" y="2392505"/>
            <a:ext cx="229812" cy="229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RESENTATION TITLE GOES HERE">
            <a:extLst>
              <a:ext uri="{FF2B5EF4-FFF2-40B4-BE49-F238E27FC236}">
                <a16:creationId xmlns:a16="http://schemas.microsoft.com/office/drawing/2014/main" id="{F4413DA2-0208-9F40-B55D-1F82C0A7CB3B}"/>
              </a:ext>
            </a:extLst>
          </p:cNvPr>
          <p:cNvSpPr/>
          <p:nvPr/>
        </p:nvSpPr>
        <p:spPr>
          <a:xfrm>
            <a:off x="1329669" y="1749470"/>
            <a:ext cx="7658348" cy="146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758951">
              <a:lnSpc>
                <a:spcPct val="90000"/>
              </a:lnSpc>
              <a:defRPr sz="5312" spc="265">
                <a:solidFill>
                  <a:schemeClr val="accent5">
                    <a:hueOff val="-15428571"/>
                    <a:satOff val="-30434"/>
                    <a:lumOff val="9019"/>
                  </a:schemeClr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marL="0" marR="0" lvl="0" indent="0" algn="l" defTabSz="75895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kern="0" spc="600" dirty="0">
                <a:solidFill>
                  <a:srgbClr val="FFFFFF"/>
                </a:solidFill>
                <a:latin typeface="Acherus Grotesque Medium" panose="02000505000000020004" pitchFamily="2" charset="77"/>
              </a:rPr>
              <a:t>HNFE M.S. Milestones</a:t>
            </a:r>
            <a:r>
              <a:rPr kumimoji="0" lang="en-US" sz="5200" b="0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erus Grotesque Medium" panose="02000505000000020004" pitchFamily="2" charset="77"/>
                <a:sym typeface="AcherusGrotesqueLight"/>
              </a:rPr>
              <a:t> </a:t>
            </a:r>
          </a:p>
        </p:txBody>
      </p:sp>
      <p:sp>
        <p:nvSpPr>
          <p:cNvPr id="15" name="Professor Albert Einstein June 23, 2018">
            <a:extLst>
              <a:ext uri="{FF2B5EF4-FFF2-40B4-BE49-F238E27FC236}">
                <a16:creationId xmlns:a16="http://schemas.microsoft.com/office/drawing/2014/main" id="{8D0368D4-7965-DD40-8125-65C0E88E85E3}"/>
              </a:ext>
            </a:extLst>
          </p:cNvPr>
          <p:cNvSpPr/>
          <p:nvPr/>
        </p:nvSpPr>
        <p:spPr>
          <a:xfrm>
            <a:off x="1358027" y="3423284"/>
            <a:ext cx="76583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877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3000" b="1" kern="0" cap="all" spc="300" dirty="0">
                <a:solidFill>
                  <a:srgbClr val="E87731"/>
                </a:solidFill>
                <a:latin typeface="Acherus Grotesque Light" panose="02000505000000020004" pitchFamily="2" charset="77"/>
                <a:ea typeface="Acherus Grotesque" charset="0"/>
                <a:cs typeface="Acherus Grotesque" charset="0"/>
                <a:sym typeface="Gineso Cond Thin"/>
              </a:rPr>
              <a:t>Degree requirements</a:t>
            </a:r>
            <a:endParaRPr kumimoji="0" lang="en-US" sz="3000" b="1" i="0" u="none" strike="noStrike" kern="0" cap="all" spc="300" normalizeH="0" baseline="0" noProof="0" dirty="0">
              <a:ln>
                <a:noFill/>
              </a:ln>
              <a:solidFill>
                <a:srgbClr val="E87731"/>
              </a:solidFill>
              <a:effectLst/>
              <a:uLnTx/>
              <a:uFillTx/>
              <a:latin typeface="Acherus Grotesque Light" panose="02000505000000020004" pitchFamily="2" charset="77"/>
              <a:ea typeface="Acherus Grotesque" charset="0"/>
              <a:cs typeface="Acherus Grotesque" charset="0"/>
              <a:sym typeface="Gineso Cond Thin"/>
            </a:endParaRPr>
          </a:p>
        </p:txBody>
      </p:sp>
      <p:sp>
        <p:nvSpPr>
          <p:cNvPr id="16" name="Professor Albert Einstein June 23, 2018">
            <a:extLst>
              <a:ext uri="{FF2B5EF4-FFF2-40B4-BE49-F238E27FC236}">
                <a16:creationId xmlns:a16="http://schemas.microsoft.com/office/drawing/2014/main" id="{5527AB94-C69B-2D43-9FA0-5F33D3D7F99A}"/>
              </a:ext>
            </a:extLst>
          </p:cNvPr>
          <p:cNvSpPr/>
          <p:nvPr/>
        </p:nvSpPr>
        <p:spPr>
          <a:xfrm>
            <a:off x="1358027" y="4185184"/>
            <a:ext cx="765834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877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500" kern="0" cap="all" spc="300" dirty="0">
                <a:solidFill>
                  <a:srgbClr val="FFFFFF"/>
                </a:solidFill>
                <a:latin typeface="Acherus Grotesque Light" panose="02000505000000020004" pitchFamily="2" charset="77"/>
                <a:ea typeface="Acherus Grotesque" charset="0"/>
                <a:cs typeface="Acherus Grotesque" charset="0"/>
                <a:sym typeface="Gineso Cond Thin"/>
              </a:rPr>
              <a:t>2021-2022* </a:t>
            </a:r>
            <a:endParaRPr kumimoji="0" lang="en-US" sz="2500" b="0" i="0" u="none" strike="noStrike" kern="0" cap="all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herus Grotesque Light" panose="02000505000000020004" pitchFamily="2" charset="77"/>
              <a:ea typeface="Acherus Grotesque" charset="0"/>
              <a:cs typeface="Acherus Grotesque" charset="0"/>
              <a:sym typeface="Gineso Cond Thin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C2BADB8-745B-491D-85D8-FB5DA4D8A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46" y="2622318"/>
            <a:ext cx="2699782" cy="1897992"/>
          </a:xfrm>
          <a:prstGeom prst="rect">
            <a:avLst/>
          </a:prstGeom>
        </p:spPr>
      </p:pic>
      <p:sp>
        <p:nvSpPr>
          <p:cNvPr id="10" name="Professor Albert Einstein June 23, 2018">
            <a:extLst>
              <a:ext uri="{FF2B5EF4-FFF2-40B4-BE49-F238E27FC236}">
                <a16:creationId xmlns:a16="http://schemas.microsoft.com/office/drawing/2014/main" id="{B68A8755-B3D2-4981-A511-31DDFC97F745}"/>
              </a:ext>
            </a:extLst>
          </p:cNvPr>
          <p:cNvSpPr/>
          <p:nvPr/>
        </p:nvSpPr>
        <p:spPr>
          <a:xfrm>
            <a:off x="104707" y="6454117"/>
            <a:ext cx="765834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877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300" dirty="0">
                <a:solidFill>
                  <a:srgbClr val="FFFFFF"/>
                </a:solidFill>
                <a:latin typeface="Acherus Grotesque Light" panose="02000505000000020004"/>
                <a:ea typeface="Acherus Grotesque" charset="0"/>
                <a:cs typeface="Acherus Grotesque" charset="0"/>
                <a:sym typeface="Gineso Cond Thin"/>
              </a:rPr>
              <a:t>*With updates for spring 2022 </a:t>
            </a:r>
            <a:endParaRPr kumimoji="0" lang="en-US" sz="1600" b="0" i="0" u="none" strike="noStrike" kern="0" cap="all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herus Grotesque Light" panose="02000505000000020004"/>
              <a:ea typeface="Acherus Grotesque" charset="0"/>
              <a:cs typeface="Acherus Grotesque" charset="0"/>
              <a:sym typeface="Gineso Cond Thin"/>
            </a:endParaRPr>
          </a:p>
        </p:txBody>
      </p:sp>
    </p:spTree>
  </p:cSld>
  <p:clrMapOvr>
    <a:masterClrMapping/>
  </p:clrMapOvr>
  <p:transition spd="med" advTm="1013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281354" y="98223"/>
            <a:ext cx="732254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Proposal Exam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583096" y="650829"/>
            <a:ext cx="10601739" cy="5418667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9454850"/>
                </p:ext>
              </p:extLst>
            </p:nvPr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8E564A-4D04-4F1A-B151-17B90B535282}"/>
              </a:ext>
            </a:extLst>
          </p:cNvPr>
          <p:cNvSpPr/>
          <p:nvPr/>
        </p:nvSpPr>
        <p:spPr>
          <a:xfrm>
            <a:off x="5705164" y="2057349"/>
            <a:ext cx="2082019" cy="2616590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4B7F80A-2C71-46C4-B9B1-EA9C6F655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87" y="6069496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2082"/>
      </p:ext>
    </p:extLst>
  </p:cSld>
  <p:clrMapOvr>
    <a:masterClrMapping/>
  </p:clrMapOvr>
  <p:transition spd="med" advTm="632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78875"/>
              </p:ext>
            </p:extLst>
          </p:nvPr>
        </p:nvGraphicFramePr>
        <p:xfrm>
          <a:off x="173502" y="1239643"/>
          <a:ext cx="11844996" cy="5015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57911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574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Propose thesis research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Demonstrate critical thinking and ability to conduct literature review and design one or more research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Research proposal document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(see ETD Guidelines on the VT library website and recommended structure in HNFE M.S. Handbook)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Public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oral presentation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+ closed door session with advisory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Decide specific format of the document with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advisor and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Obtain feedback from advisor on draft(s)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At least two weeks before the exam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:  (1) submit final document to the committee and (2) email title, committee member names, abstract*, and meeting details to L. Jones Committee will evaluate the exam as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pass/fail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No later than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</a:rPr>
                        <a:t>rd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semester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Not within the same semester as the final exam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One full semester (at least 15 weeks) must elapse before a student who fails an exam can try 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215465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Proposal Exam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1A10D03-0CF4-4A46-9DF9-E30E824A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19" y="204534"/>
            <a:ext cx="1190179" cy="667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5AE60F-8015-4F64-93D2-4BE33158C548}"/>
              </a:ext>
            </a:extLst>
          </p:cNvPr>
          <p:cNvSpPr txBox="1"/>
          <p:nvPr/>
        </p:nvSpPr>
        <p:spPr>
          <a:xfrm>
            <a:off x="160250" y="6508728"/>
            <a:ext cx="43189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*Word document to L. Jones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55168"/>
      </p:ext>
    </p:extLst>
  </p:cSld>
  <p:clrMapOvr>
    <a:masterClrMapping/>
  </p:clrMapOvr>
  <p:transition spd="med" advTm="11975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281354" y="98223"/>
            <a:ext cx="732254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Final Exam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583096" y="650829"/>
            <a:ext cx="10601739" cy="5418667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8E564A-4D04-4F1A-B151-17B90B535282}"/>
              </a:ext>
            </a:extLst>
          </p:cNvPr>
          <p:cNvSpPr/>
          <p:nvPr/>
        </p:nvSpPr>
        <p:spPr>
          <a:xfrm>
            <a:off x="7547213" y="2057349"/>
            <a:ext cx="2082019" cy="2616590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A9A70FA-D2DD-480C-8B3D-7CF38DB72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14" y="6003108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59804"/>
      </p:ext>
    </p:extLst>
  </p:cSld>
  <p:clrMapOvr>
    <a:masterClrMapping/>
  </p:clrMapOvr>
  <p:transition spd="med" advTm="581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18958"/>
              </p:ext>
            </p:extLst>
          </p:nvPr>
        </p:nvGraphicFramePr>
        <p:xfrm>
          <a:off x="173502" y="1184846"/>
          <a:ext cx="11844996" cy="521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58764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659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Defend the thesis:  demonstrate support for the claims, procedures, and 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Written document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(ETD)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that adheres to the Graduate School Electronic Thesis and Dissertation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(ETD) guidelines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Public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oral presentation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+ closed door “defense” with advisory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Review ETD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iThenticate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score with your advisor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At least two weeks before the exam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:  (1) schedule the exam with the grad school through the electronic signature system (ESS), (2) send the ETD to your committee, and (3) email title, committee member names, abstract*, and meeting details to L. Jones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Committee will evaluate the exam as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pass/fail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</a:t>
                      </a:r>
                      <a:r>
                        <a:rPr lang="en-US" sz="1800" b="0" baseline="30000" dirty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semester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Deadlines for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applying for degree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will be published on the Graduate School “Deadlines for Academic Progress” webpage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See the handbook for items to check in your 4</a:t>
                      </a:r>
                      <a:r>
                        <a:rPr lang="en-US" sz="1800" b="0" baseline="30000" dirty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semester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251854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Final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Exam:  “Defense”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BDC89BF-CDC0-4EBA-9674-40D818195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1" y="195037"/>
            <a:ext cx="1190179" cy="667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621C1-FADF-4FB7-ABAF-119E3D922228}"/>
              </a:ext>
            </a:extLst>
          </p:cNvPr>
          <p:cNvSpPr txBox="1"/>
          <p:nvPr/>
        </p:nvSpPr>
        <p:spPr>
          <a:xfrm>
            <a:off x="120494" y="6532795"/>
            <a:ext cx="43189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*Word document to L. Jones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337436"/>
      </p:ext>
    </p:extLst>
  </p:cSld>
  <p:clrMapOvr>
    <a:masterClrMapping/>
  </p:clrMapOvr>
  <p:transition spd="med" advTm="13287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281354" y="98223"/>
            <a:ext cx="732254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Electronic Thesis (ETD)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583096" y="650829"/>
            <a:ext cx="10601739" cy="5418667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8E564A-4D04-4F1A-B151-17B90B535282}"/>
              </a:ext>
            </a:extLst>
          </p:cNvPr>
          <p:cNvSpPr/>
          <p:nvPr/>
        </p:nvSpPr>
        <p:spPr>
          <a:xfrm>
            <a:off x="9333810" y="2057349"/>
            <a:ext cx="2082019" cy="2616590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1495820-BF9C-4D40-ACF4-A58814DAE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739" y="6003108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11361"/>
      </p:ext>
    </p:extLst>
  </p:cSld>
  <p:clrMapOvr>
    <a:masterClrMapping/>
  </p:clrMapOvr>
  <p:transition spd="med" advTm="1018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64202"/>
              </p:ext>
            </p:extLst>
          </p:nvPr>
        </p:nvGraphicFramePr>
        <p:xfrm>
          <a:off x="173502" y="1316401"/>
          <a:ext cx="11844996" cy="502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58764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659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Submit final thesis document to the Graduate School to be approved and archived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Final electronic thesis document (ETD)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with updates and edits based on committee feedback in the final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Edit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thesis document based on committee feedback in the final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Run the final document through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iThenticate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and ensure score is below 15%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Submit the document and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</a:rPr>
                        <a:t>iThenticate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score to the Graduate School through the electronic signature system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(ESS)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within two weeks of your final exam.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Within two weeks of the final exam (“defense”)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356980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Electronic Thesis (ETD)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B35652D-33BA-4F15-8FD5-1D2B88CD7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53" y="292988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0488"/>
      </p:ext>
    </p:extLst>
  </p:cSld>
  <p:clrMapOvr>
    <a:masterClrMapping/>
  </p:clrMapOvr>
  <p:transition spd="med" advTm="5134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281354" y="98223"/>
            <a:ext cx="732254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Annual Progress Reports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583096" y="650829"/>
            <a:ext cx="10601739" cy="5418667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4B9B445-AAD8-4B46-87E2-9123EB3DB650}"/>
              </a:ext>
            </a:extLst>
          </p:cNvPr>
          <p:cNvSpPr/>
          <p:nvPr/>
        </p:nvSpPr>
        <p:spPr>
          <a:xfrm>
            <a:off x="4234375" y="4800651"/>
            <a:ext cx="3953022" cy="733663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EBFC6F5-B960-4E0C-9D9A-44E6D2146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6" y="6069496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7063"/>
      </p:ext>
    </p:extLst>
  </p:cSld>
  <p:clrMapOvr>
    <a:masterClrMapping/>
  </p:clrMapOvr>
  <p:transition spd="med" advTm="1031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21692"/>
              </p:ext>
            </p:extLst>
          </p:nvPr>
        </p:nvGraphicFramePr>
        <p:xfrm>
          <a:off x="173502" y="1186122"/>
          <a:ext cx="11844996" cy="502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58764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659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Track progress and achievements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Identify areas to improve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Adhere to Graduate School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Electronic progress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Submit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online annual progress report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from which a pdf will be generated and sent to you and your advisor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Your advisor will add his, her, or their evaluation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Obtain committee members’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signatures on the pdf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Return signed pdf to L. Jones by designated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End of spring semester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(usually around May 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Leave enough time for your advisor to write an evaluation and to obtain committee members’ signatures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293210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Annual Progress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BD73C-A757-4776-A3F3-429A1CF0446E}"/>
              </a:ext>
            </a:extLst>
          </p:cNvPr>
          <p:cNvSpPr txBox="1"/>
          <p:nvPr/>
        </p:nvSpPr>
        <p:spPr>
          <a:xfrm>
            <a:off x="1751598" y="6395876"/>
            <a:ext cx="1110056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Find </a:t>
            </a:r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annual progress report form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on the M.S. HNFE webpage under “Resources &amp; Forms”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78BB841-2A62-4B27-96AF-D6472362E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52" y="333136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1582"/>
      </p:ext>
    </p:extLst>
  </p:cSld>
  <p:clrMapOvr>
    <a:masterClrMapping/>
  </p:clrMapOvr>
  <p:transition spd="med" advTm="8887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42C4D-8D5D-4D65-9CEE-1126EA51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Milestones are the minimum requirement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2207DCF-32EC-4ACF-B9F2-90B701C1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63" y="5995692"/>
            <a:ext cx="1190179" cy="667958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B7D659D-A180-49F3-867B-2F6A6883A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075704"/>
              </p:ext>
            </p:extLst>
          </p:nvPr>
        </p:nvGraphicFramePr>
        <p:xfrm>
          <a:off x="6471557" y="666809"/>
          <a:ext cx="5220932" cy="541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31"/>
    </mc:Choice>
    <mc:Fallback xmlns="">
      <p:transition spd="slow" advTm="8973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4B34-5E5D-43CA-9CBD-A096E03A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2365"/>
          </a:xfrm>
          <a:solidFill>
            <a:srgbClr val="8B1F4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Forms for Special Circumstances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375CCD-BCF3-478F-9BC8-369BBAED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043" y="1325563"/>
            <a:ext cx="6964908" cy="15211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75391EB-CDD3-41CD-9198-C4714D24B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69" y="4873063"/>
            <a:ext cx="6979425" cy="18826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AA7900B-30D1-4D67-86E1-EF84BCE8F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" r="5573"/>
          <a:stretch/>
        </p:blipFill>
        <p:spPr>
          <a:xfrm>
            <a:off x="4812525" y="3218415"/>
            <a:ext cx="6979425" cy="1323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14E6B5-931D-4A3B-BCAE-F4B7D28CD1E7}"/>
              </a:ext>
            </a:extLst>
          </p:cNvPr>
          <p:cNvSpPr txBox="1"/>
          <p:nvPr/>
        </p:nvSpPr>
        <p:spPr>
          <a:xfrm>
            <a:off x="400048" y="1561553"/>
            <a:ext cx="3871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Change of degree from M.S. to Ph.D.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B69C2-8273-491C-83C1-30013EFF3D8A}"/>
              </a:ext>
            </a:extLst>
          </p:cNvPr>
          <p:cNvSpPr txBox="1"/>
          <p:nvPr/>
        </p:nvSpPr>
        <p:spPr>
          <a:xfrm>
            <a:off x="400048" y="3618792"/>
            <a:ext cx="38719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Independent Study</a:t>
            </a:r>
            <a:endParaRPr lang="en-US" sz="1400" b="1" dirty="0"/>
          </a:p>
          <a:p>
            <a:r>
              <a:rPr lang="en-US" sz="1400" dirty="0"/>
              <a:t>L. Jones will register you after receiving your form</a:t>
            </a:r>
            <a:endParaRPr lang="en-US" dirty="0"/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0A8BA-943C-46BD-A439-60665860124A}"/>
              </a:ext>
            </a:extLst>
          </p:cNvPr>
          <p:cNvSpPr txBox="1"/>
          <p:nvPr/>
        </p:nvSpPr>
        <p:spPr>
          <a:xfrm>
            <a:off x="400049" y="5337358"/>
            <a:ext cx="4214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 of Semester Defense Exception (SSDE)</a:t>
            </a:r>
            <a:endParaRPr lang="en-US" sz="1400" b="1" dirty="0"/>
          </a:p>
          <a:p>
            <a:r>
              <a:rPr lang="en-US" sz="1400" dirty="0"/>
              <a:t>The Graduate School will register you for 1 credit after receiving your 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50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51"/>
    </mc:Choice>
    <mc:Fallback xmlns="">
      <p:transition spd="slow" advTm="7545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7A59A70-516A-4058-A3D8-1447E321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r="2489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8BB8D-F460-443F-B1A9-FCCEFC16427C}"/>
              </a:ext>
            </a:extLst>
          </p:cNvPr>
          <p:cNvSpPr txBox="1"/>
          <p:nvPr/>
        </p:nvSpPr>
        <p:spPr>
          <a:xfrm>
            <a:off x="553277" y="905346"/>
            <a:ext cx="5049078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Purpose:</a:t>
            </a:r>
          </a:p>
          <a:p>
            <a:pPr algn="ctr" hangingPunct="0"/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Describe the milestones for earning an M.S. in HNFE</a:t>
            </a:r>
          </a:p>
          <a:p>
            <a:pPr algn="ctr" hangingPunct="0"/>
            <a:endParaRPr lang="en-US" kern="0" dirty="0">
              <a:solidFill>
                <a:srgbClr val="861F41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68D7C04-27F7-43B7-AE4C-FA9C68BAC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69" y="3211269"/>
            <a:ext cx="3783495" cy="236468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CEE22D0-930D-4D41-BD27-F95BBF840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32" y="6081102"/>
            <a:ext cx="2993136" cy="7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94060"/>
      </p:ext>
    </p:extLst>
  </p:cSld>
  <p:clrMapOvr>
    <a:masterClrMapping/>
  </p:clrMapOvr>
  <p:transition spd="med" advTm="1698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7A59A70-516A-4058-A3D8-1447E321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r="20352"/>
          <a:stretch/>
        </p:blipFill>
        <p:spPr>
          <a:xfrm>
            <a:off x="5214026" y="10"/>
            <a:ext cx="6977974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8BB8D-F460-443F-B1A9-FCCEFC16427C}"/>
              </a:ext>
            </a:extLst>
          </p:cNvPr>
          <p:cNvSpPr txBox="1"/>
          <p:nvPr/>
        </p:nvSpPr>
        <p:spPr>
          <a:xfrm>
            <a:off x="0" y="1245750"/>
            <a:ext cx="5049078" cy="2339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Reminder:</a:t>
            </a:r>
          </a:p>
          <a:p>
            <a:pPr algn="ctr" hangingPunct="0"/>
            <a:r>
              <a:rPr lang="en-US" sz="3200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Find all details in the </a:t>
            </a:r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HNFE M.S. Handbook</a:t>
            </a:r>
            <a:r>
              <a:rPr lang="en-US" sz="3200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VT Graduate School Catalog</a:t>
            </a:r>
          </a:p>
          <a:p>
            <a:pPr algn="ctr" hangingPunct="0"/>
            <a:endParaRPr lang="en-US" kern="0" dirty="0">
              <a:solidFill>
                <a:srgbClr val="861F41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CEE22D0-930D-4D41-BD27-F95BBF840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32" y="6081102"/>
            <a:ext cx="2993136" cy="790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1A8D13-6EFB-40F2-A22C-81FFF3CE8404}"/>
              </a:ext>
            </a:extLst>
          </p:cNvPr>
          <p:cNvSpPr txBox="1"/>
          <p:nvPr/>
        </p:nvSpPr>
        <p:spPr>
          <a:xfrm>
            <a:off x="82474" y="4442700"/>
            <a:ext cx="504907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Contacts:</a:t>
            </a:r>
          </a:p>
          <a:p>
            <a:pPr algn="ctr" hangingPunct="0"/>
            <a:r>
              <a:rPr lang="en-US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Dr. Robert Grange</a:t>
            </a:r>
          </a:p>
          <a:p>
            <a:pPr algn="ctr" hangingPunct="0"/>
            <a:r>
              <a:rPr lang="en-US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Interim Graduate Program Director</a:t>
            </a:r>
          </a:p>
          <a:p>
            <a:pPr algn="ctr" hangingPunct="0"/>
            <a:r>
              <a:rPr lang="en-US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rgrange@vt.edu</a:t>
            </a:r>
          </a:p>
          <a:p>
            <a:pPr algn="ctr" hangingPunct="0"/>
            <a:r>
              <a:rPr lang="en-US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Lisa Jones</a:t>
            </a:r>
          </a:p>
          <a:p>
            <a:pPr algn="ctr" hangingPunct="0"/>
            <a:r>
              <a:rPr lang="en-US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Graduate Program Coordinator</a:t>
            </a:r>
          </a:p>
          <a:p>
            <a:pPr algn="ctr" hangingPunct="0"/>
            <a:r>
              <a:rPr lang="en-US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lijones5@vt.edu</a:t>
            </a:r>
          </a:p>
          <a:p>
            <a:pPr algn="ctr" hangingPunct="0"/>
            <a:endParaRPr lang="en-US" kern="0" dirty="0">
              <a:solidFill>
                <a:srgbClr val="861F41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245150"/>
      </p:ext>
    </p:extLst>
  </p:cSld>
  <p:clrMapOvr>
    <a:masterClrMapping/>
  </p:clrMapOvr>
  <p:transition spd="med" advTm="4294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19268" y="113934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M.S. Milestones Overview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583096" y="650829"/>
            <a:ext cx="10601739" cy="5418667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1958899"/>
                </p:ext>
              </p:extLst>
            </p:nvPr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791072"/>
      </p:ext>
    </p:extLst>
  </p:cSld>
  <p:clrMapOvr>
    <a:masterClrMapping/>
  </p:clrMapOvr>
  <p:transition spd="med" advTm="922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19268" y="113934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Advisory Committee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583096" y="650829"/>
            <a:ext cx="10601739" cy="5418667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52810275"/>
                </p:ext>
              </p:extLst>
            </p:nvPr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8E564A-4D04-4F1A-B151-17B90B535282}"/>
              </a:ext>
            </a:extLst>
          </p:cNvPr>
          <p:cNvSpPr/>
          <p:nvPr/>
        </p:nvSpPr>
        <p:spPr>
          <a:xfrm>
            <a:off x="281354" y="1983545"/>
            <a:ext cx="2082019" cy="2616590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0455343-4873-40BB-873C-657639BB6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87" y="6069496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23560"/>
      </p:ext>
    </p:extLst>
  </p:cSld>
  <p:clrMapOvr>
    <a:masterClrMapping/>
  </p:clrMapOvr>
  <p:transition spd="med" advTm="342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539"/>
              </p:ext>
            </p:extLst>
          </p:nvPr>
        </p:nvGraphicFramePr>
        <p:xfrm>
          <a:off x="164125" y="1520103"/>
          <a:ext cx="11844996" cy="403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48565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35695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Provide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guidance and assistance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for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thesis research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Assess student’s progress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Approve 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Committee comprised 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at least 3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members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Advisor serves as chair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2 HNFE grad program faculty members + 1 faculty member from another VT department or 1 external member not affiliated with VT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HNFE grad program faculty must comprise 50%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List committee members on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POS 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For external committee members, submit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Graduate Committee Service Approval form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to A. Steketee and L. Jones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Submit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Change of Committee-Advisor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form if committee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By the end of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</a:rPr>
                        <a:t>nd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82879" y="301506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Advisory Committee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91E0D-3E1D-4D45-AAB3-C40AD5D7DEDF}"/>
              </a:ext>
            </a:extLst>
          </p:cNvPr>
          <p:cNvSpPr txBox="1"/>
          <p:nvPr/>
        </p:nvSpPr>
        <p:spPr>
          <a:xfrm>
            <a:off x="1716258" y="5837569"/>
            <a:ext cx="96082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Find all forms on the M.S. HNFE webpage under “Resources &amp; Forms”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C7DF450-29A8-480E-AE18-F594A88B5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42" y="6069893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3438"/>
      </p:ext>
    </p:extLst>
  </p:cSld>
  <p:clrMapOvr>
    <a:masterClrMapping/>
  </p:clrMapOvr>
  <p:transition spd="med" advTm="11945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19268" y="113934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Plan of Study (POS)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583096" y="650829"/>
            <a:ext cx="10601739" cy="5418667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8974587"/>
                </p:ext>
              </p:extLst>
            </p:nvPr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8E564A-4D04-4F1A-B151-17B90B535282}"/>
              </a:ext>
            </a:extLst>
          </p:cNvPr>
          <p:cNvSpPr/>
          <p:nvPr/>
        </p:nvSpPr>
        <p:spPr>
          <a:xfrm>
            <a:off x="2096087" y="1983545"/>
            <a:ext cx="2082019" cy="2616590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D9D3F17-79E9-4FB4-A426-C892D28F0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69" y="6069496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9137"/>
      </p:ext>
    </p:extLst>
  </p:cSld>
  <p:clrMapOvr>
    <a:masterClrMapping/>
  </p:clrMapOvr>
  <p:transition spd="med" advTm="532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45758"/>
              </p:ext>
            </p:extLst>
          </p:nvPr>
        </p:nvGraphicFramePr>
        <p:xfrm>
          <a:off x="164125" y="1196739"/>
          <a:ext cx="11844996" cy="503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85149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4929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Delineate the courses a student will take to complete requirements of HNFE and the Graduate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Minimum of 30 total credits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Minimum 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20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course credits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Minimum 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research credits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Minimum 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graduate statistics credits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HNFE 5204 Translational 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4 components of Ethics, Integrity, Diversity and Inclusion training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More details on Complete Coursework slide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Option:  Draft the plan on the Plan of Study worksheet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Submit the online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POS form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from which a pdf will be generated, checked by L. Jones, and sent to you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Obtain committee members’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signatures on the pdf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Return signed pdf to L. Jones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Submit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Plan of Study Change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form if your plan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Submit POS by the end of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</a:rPr>
                        <a:t>nd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semester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Email certificate(s) of either VT Institutional Review Board Human Subjects Protections Tutorial training and/or VT Institutional Animal Care and Use Committee to L. Jones in your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first semester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(1 component of the Ethics &amp; Integrity requirement)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82879" y="301506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Plan of Study (POS)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91E0D-3E1D-4D45-AAB3-C40AD5D7DEDF}"/>
              </a:ext>
            </a:extLst>
          </p:cNvPr>
          <p:cNvSpPr txBox="1"/>
          <p:nvPr/>
        </p:nvSpPr>
        <p:spPr>
          <a:xfrm>
            <a:off x="1716258" y="6305987"/>
            <a:ext cx="938430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Find all forms on the M.S. HNFE webpage under “Resources &amp; Forms”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3F50BA7-8F45-4295-97EC-75F158E6A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42" y="292840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88087"/>
      </p:ext>
    </p:extLst>
  </p:cSld>
  <p:clrMapOvr>
    <a:masterClrMapping/>
  </p:clrMapOvr>
  <p:transition spd="med" advTm="14613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281354" y="98223"/>
            <a:ext cx="732254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Coursework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583096" y="650829"/>
            <a:ext cx="10601739" cy="5418667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5337354"/>
                </p:ext>
              </p:extLst>
            </p:nvPr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8E564A-4D04-4F1A-B151-17B90B535282}"/>
              </a:ext>
            </a:extLst>
          </p:cNvPr>
          <p:cNvSpPr/>
          <p:nvPr/>
        </p:nvSpPr>
        <p:spPr>
          <a:xfrm>
            <a:off x="3942625" y="2057349"/>
            <a:ext cx="2082019" cy="2616590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8CD6936-3E7A-4F6C-96C4-44EE35D1B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69" y="6069496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45394"/>
      </p:ext>
    </p:extLst>
  </p:cSld>
  <p:clrMapOvr>
    <a:masterClrMapping/>
  </p:clrMapOvr>
  <p:transition spd="med" advTm="1401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21C624-B939-43A6-A139-62986ABF70CF}"/>
              </a:ext>
            </a:extLst>
          </p:cNvPr>
          <p:cNvSpPr txBox="1"/>
          <p:nvPr/>
        </p:nvSpPr>
        <p:spPr>
          <a:xfrm>
            <a:off x="281354" y="98223"/>
            <a:ext cx="1156364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Coursework:  </a:t>
            </a:r>
            <a:r>
              <a:rPr lang="en-US" sz="4000" u="sng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&gt;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30 credits as listed on POS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8BC024-D804-4F03-9B52-825C0FE77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303948"/>
              </p:ext>
            </p:extLst>
          </p:nvPr>
        </p:nvGraphicFramePr>
        <p:xfrm>
          <a:off x="281354" y="1012874"/>
          <a:ext cx="11760591" cy="553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2F0E5BB-6E8B-47F1-BF9E-DCBAC5B84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318" y="182631"/>
            <a:ext cx="1190179" cy="66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F7CA1-EBA0-44F4-B602-448A1B2DD134}"/>
              </a:ext>
            </a:extLst>
          </p:cNvPr>
          <p:cNvSpPr txBox="1"/>
          <p:nvPr/>
        </p:nvSpPr>
        <p:spPr>
          <a:xfrm>
            <a:off x="281354" y="6557159"/>
            <a:ext cx="938430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*The diversity and inclusion training </a:t>
            </a:r>
            <a:r>
              <a:rPr lang="en-US" sz="1400" dirty="0">
                <a:solidFill>
                  <a:srgbClr val="000000"/>
                </a:solidFill>
                <a:ea typeface="+mj-ea"/>
                <a:cs typeface="+mj-cs"/>
                <a:sym typeface="Calibri"/>
              </a:rPr>
              <a:t>is required for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students whose initial enrollment is Spring 2022 or beyond.</a:t>
            </a:r>
          </a:p>
        </p:txBody>
      </p:sp>
    </p:spTree>
    <p:extLst>
      <p:ext uri="{BB962C8B-B14F-4D97-AF65-F5344CB8AC3E}">
        <p14:creationId xmlns:p14="http://schemas.microsoft.com/office/powerpoint/2010/main" val="574140588"/>
      </p:ext>
    </p:extLst>
  </p:cSld>
  <p:clrMapOvr>
    <a:masterClrMapping/>
  </p:clrMapOvr>
  <p:transition spd="med" advTm="122262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1545</Words>
  <Application>Microsoft Office PowerPoint</Application>
  <PresentationFormat>Widescreen</PresentationFormat>
  <Paragraphs>210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Acherus Grotesque</vt:lpstr>
      <vt:lpstr>Acherus Grotesque Light</vt:lpstr>
      <vt:lpstr>Acherus Grotesque Medium</vt:lpstr>
      <vt:lpstr>Arial</vt:lpstr>
      <vt:lpstr>Calibri</vt:lpstr>
      <vt:lpstr>Calibri Light</vt:lpstr>
      <vt:lpstr>Helvetica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are the minimum requirement</vt:lpstr>
      <vt:lpstr>Forms for Special Circumstances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Steketee, Abby</dc:creator>
  <cp:lastModifiedBy>Steketee, Abby</cp:lastModifiedBy>
  <cp:revision>32</cp:revision>
  <dcterms:created xsi:type="dcterms:W3CDTF">2021-08-19T20:05:05Z</dcterms:created>
  <dcterms:modified xsi:type="dcterms:W3CDTF">2021-12-21T14:47:03Z</dcterms:modified>
</cp:coreProperties>
</file>